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341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40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34" autoAdjust="0"/>
    <p:restoredTop sz="94654"/>
  </p:normalViewPr>
  <p:slideViewPr>
    <p:cSldViewPr snapToGrid="0">
      <p:cViewPr varScale="1">
        <p:scale>
          <a:sx n="131" d="100"/>
          <a:sy n="131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AC8AD-2F16-4D03-8372-CDF8532AE69A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DC926-A049-4B9C-96AF-43DF3FA97B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939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pip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Основная роль гипервизора состоит в координации работы виртуальных машин и физического оборудования хоста при предоставлении виртуальным машинам доступа к физическим ресурсам. Также гипервизор изолирует виртуальные машины друг от друга, чтобы они не конфликтовали за память или вычислительный ресурс.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06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Обратите внимание на параметры операционной системы, в которую мы будем устанавливать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 момент подготовки этого материала для установки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требовалась одна из 64-bit версий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37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Основное полезное содержание работы с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состоит в создании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-образов, включая операционную систему, необходимые библиотеки и утилиты, и в последующем запуске контейнера на основе этого образа. Рассмотрим далее эти две важные операции: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образа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запуск контейнера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020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Руководствуясь командами из этого файла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запустит три контейнера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используя соответствующие параметры.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41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Оптимальному использованию аппаратных ресурсов.</a:t>
            </a:r>
          </a:p>
          <a:p>
            <a:pPr lvl="1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 аппаратный ресурс может быть задействован в нескольких виртуальных машинах, которые будут разделять его использование между собой, что снижает время непроизводительного простоя.</a:t>
            </a:r>
          </a:p>
          <a:p>
            <a:pPr lvl="1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для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MLOps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популярный вычислительный ресурс GPU в машинном обучении стоит очень дорого, однако применяется главным образом для обучения моделей. Пока одна уже обученная модель проходит тестирование, ресурс GPU может быть использован для обучения другой модели.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Дополнительным возможностям обеспечения безопасности.</a:t>
            </a:r>
          </a:p>
          <a:p>
            <a:pPr lvl="1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Виртуализация позволяет создать копию рабочей системы, чтобы быстро переключиться на вторую систему при выходе из строя первой. Кроме того, виртуальная машина выглядит идентично обыкновенной системе, однако злоумышленник, получивший доступ к виртуальной машине, не сможет вывести из строя основную,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хостовую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систему.</a:t>
            </a:r>
          </a:p>
          <a:p>
            <a:pPr lvl="1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для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MLOps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 случае возникновения неполадок при работе можно переключиться на резервную систему, сократив время простоя.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Быстрому развертыванию: </a:t>
            </a:r>
          </a:p>
          <a:p>
            <a:pPr lvl="1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создать типовые шаблоны и политики для создания виртуальных машин и их настройки. Единообразный подход позволяет упростить и ускорить процедуру развертывания решения. Для унифицированной конфигурации проще проанализировать технологические угрозы. Также есть возможность создать единые политики безопасности, а затем контролировать их выполнение.</a:t>
            </a:r>
          </a:p>
          <a:p>
            <a:pPr lvl="1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для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MLOps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для рабочей конфигурации основных элементов можно создать правила развертывания и настройки, сведя к минимуму время на развертывание системы.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37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режимы отвечают за способ взаимодействия виртуальных машин с хостом и между собой, а также будет ли у них доступ в интернет и смогут ли другие устройства в сети хоста взаимодействовать с этими виртуальными машинами.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425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требуется отключить динамическое назначение IP адресов для виртуальных машин, то необходимо отключить эту опцию в параметре «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DHCP сервер»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Поле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«IPv4 адрес»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задает IP адрес хоста. Мы можем назначать IP адреса виртуальным машинам из одной подсети с хостом, подсеть задается маской в поле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«IPv4 маска сети»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После изменения адреса сетевого адаптера необходимо обязательно перезагрузить компьютер, т.к. без этого виртуальные машины не будут запускаться.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32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Полезная информация: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если вы нажмете курсором мыши на окно виртуальной машины, то произойдет перехват управления и передача всех управляющих сигналов от мыши и клавиатуры к виртуальной машине. То есть мышь и клавиатура не будут работать в домашней операционной системе. Поначалу это может удивлять и пугать. Вернуть управление можно нажатием специальной клавиши, в большинстве случаев это правая клавиша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754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11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работе с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-проектами, а в машинном обучении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является наиболее распространенным инструментом, подход к созданию целевой конфигурации виртуального окружения состоит в создании и запуске этого виртуального окружения, а также установке необходимых версий библиотек в это окружение, например, с помощью популярной утилиты </a:t>
            </a:r>
            <a:r>
              <a:rPr lang="ru-RU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pip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виртуальные окружения не используются, то во время установки пакета полезно использовать дополнительно ключ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устанавливая пакет локально только для текущего пользователя.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множество утилит для создания виртуального окружения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вот наиболее популярные из них: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virtualenv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venv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poetry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Давайте разберем работу с ними подробнее. Для экспериментов вы можете использовать виртуальную машину с гостевой операционной системой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создание которой мы разобрали в предыдущем юните.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73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Установщик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хранит данные о зависимостях в файле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requirements.txt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poetry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хранит информацию в файле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pyproject.toml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Однако, в случае с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его файле хранится только список зависимостей с описанием версий, а в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хранится вся основная информация о проекте, что очень удобно, так как все данные собраны в одном месте. Кроме того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poetry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также может управлять окружением проекта.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69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рассмотрели различные инструменты для создания виртуальных окружений. Этих инструментов достаточно много и вопрос выбора конкретного инструмента зависит от навыков и квалификации специалиста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MLOps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Более надежными считаются инструменты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venv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virtualenv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поскольку они появились раньше и авторы успели устранить многие замечания, замеченные пользователями. Однако 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poetry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набирает сейчас популярность, авторы устраняют найденные замечания и повышают надежность.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C926-A049-4B9C-96AF-43DF3FA97B0A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B6E09-5C1C-44E3-9F2D-783B7334E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52A7FB-03F9-4DCE-9621-D40A72423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80027-A755-40A1-997A-6279AB9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A0A1D-9158-410E-A53E-2464ABAF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BEA8D4-4D73-447F-8F66-3C868FB5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15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7A240-F129-4941-92EC-1A961E0D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17311D-75B0-454B-BECB-78E9E2554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BA1D68-9BEC-4DD6-8D1E-FAD5FFA9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1E298E-F3E7-44BD-864C-926E4BD79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4236A2-ADFA-4B71-AA0F-142CF8FE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594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E42F632-221A-4D00-90C3-DDFEC9CE1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29108B-0D3D-4481-B253-1FE490DB7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F6837B-14A1-4CB5-A9A1-C54555F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EE0366-0035-498A-A297-267C82BC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1286F-36FA-403C-A0E7-903AB84A5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87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23C8A6-4847-4A43-8CE0-876772D84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B75817-63BD-4D92-9EC3-CECA50A26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AC0012-ED63-49D5-92F6-79E5A73F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C0C620-E107-4040-BA4F-4B0861D0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1B82B9-DE6F-4C2D-BE2F-E0663DF5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82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FCB5B-A126-4179-8873-01F2E2B9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E40552-2B0D-4B01-9F52-D85530798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30D5AE-CA96-4385-83DC-B323E88B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CD59DF-6BA3-4A3D-B046-0058B1B1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75430-0E7A-4B2B-B04C-32322425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12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905AA-EB45-4920-9E98-3D8DFF9C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0DDA9D-682D-473D-AAC2-2AC3D3D4C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2876EC-8DAE-4A4E-B259-29358D7CC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206BDE-7B40-4EC1-BBDB-0ED65457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00FC94-5F31-4337-8192-6ECE4CC9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5AA5E3-A4F5-4123-8463-F44389BF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09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F6047-7702-463E-AE50-DB82B8CA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2AA6B2-607A-454C-9C10-A12145F3D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062350-D119-432D-95F1-1892FA5DA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42415E-B845-48A2-A8D5-595471732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3C5D36B-55A2-46CA-AB9E-F25835791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0BF20C-9470-4431-8607-5C7FECFE3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BFE924-FBDC-477B-B40C-4C26A5E4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457137-BD90-49BC-9093-83DF33B8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32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271FA-53E7-4BAC-B625-DBD8582B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DFF782-E8E7-47B2-B858-CF4BA337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70135A-9000-4E19-9423-1C31DDA90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446E6B-45C9-449A-A26A-AD4AA396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3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589899-32B3-498D-9653-409594EA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E04B6ED-801F-4113-BCB1-2BC04364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9F6A01-5F07-46E8-BD67-FF928735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89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6FED6-D8A6-477D-95B3-C37A255A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EB4537-6F5C-4569-9581-096FFF87C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36C316-8E36-455F-A9F1-38A14E5EC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3DCD81-A89E-44AA-AB88-01D446726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351034-D94F-43AA-B1B8-366A54D2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D74D6F-C37A-4D6D-9884-76AE1233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36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D32182-8F8F-4344-8B80-E9E71D09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7EFCA1-3446-48CC-891F-35B5EB7FC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482965-E99E-4BB0-8A3F-99FD04077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91344C-D860-4A21-BC60-243D9F4C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AF3EAF-2A21-48F6-A03F-0445C1C5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8AB398-F217-4E30-9C4E-3C173257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05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95DD6-C67C-4E92-B076-A3860293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DB7EF8-9039-45FB-80F6-BFE2BFCF9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B14A56-A577-43A2-9023-285420EDB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8B21D-2FAA-431B-89BC-F7879EC3A81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844E45-92C3-4914-BC6F-34D32BCBB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17A046-723C-41EE-A5A0-B40F84AF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3819-BE5B-468D-9EDA-5B09FB5B96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27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emf"/><Relationship Id="rId7" Type="http://schemas.openxmlformats.org/officeDocument/2006/relationships/image" Target="../media/image16.jpe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5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docker.com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hub.docker.com/_/python/" TargetMode="External"/><Relationship Id="rId3" Type="http://schemas.openxmlformats.org/officeDocument/2006/relationships/image" Target="../media/image4.emf"/><Relationship Id="rId7" Type="http://schemas.openxmlformats.org/officeDocument/2006/relationships/hyperlink" Target="https://hub.docker.com/_/nginx" TargetMode="External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docker.com/_/ubuntu" TargetMode="External"/><Relationship Id="rId5" Type="http://schemas.openxmlformats.org/officeDocument/2006/relationships/hyperlink" Target="https://hub.docker.com/_/alpine" TargetMode="External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54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get-docker/" TargetMode="External"/><Relationship Id="rId5" Type="http://schemas.openxmlformats.org/officeDocument/2006/relationships/hyperlink" Target="https://docs.docker.com/engine/install/" TargetMode="External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emf"/><Relationship Id="rId7" Type="http://schemas.openxmlformats.org/officeDocument/2006/relationships/image" Target="../media/image10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" y="0"/>
            <a:ext cx="12147899" cy="6858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777904" y="610624"/>
            <a:ext cx="2229493" cy="1301015"/>
          </a:xfrm>
          <a:prstGeom prst="rect">
            <a:avLst/>
          </a:prstGeom>
        </p:spPr>
      </p:pic>
      <p:graphicFrame>
        <p:nvGraphicFramePr>
          <p:cNvPr id="18" name="Объект 17"/>
          <p:cNvGraphicFramePr>
            <a:graphicFrameLocks noChangeAspect="1"/>
          </p:cNvGraphicFramePr>
          <p:nvPr/>
        </p:nvGraphicFramePr>
        <p:xfrm>
          <a:off x="8309657" y="656695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3084412" imgH="1354813" progId="CorelDraw.Graphic.22">
                  <p:embed/>
                </p:oleObj>
              </mc:Choice>
              <mc:Fallback>
                <p:oleObj name="CorelDRAW" r:id="rId4" imgW="3084412" imgH="1354813" progId="CorelDraw.Graphic.22">
                  <p:embed/>
                  <p:pic>
                    <p:nvPicPr>
                      <p:cNvPr id="18" name="Объект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9657" y="656695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1"/>
          <p:cNvSpPr txBox="1">
            <a:spLocks/>
          </p:cNvSpPr>
          <p:nvPr/>
        </p:nvSpPr>
        <p:spPr>
          <a:xfrm>
            <a:off x="1374021" y="2408165"/>
            <a:ext cx="7488832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Виртуализация и контейнеризация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374021" y="4851684"/>
            <a:ext cx="252222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Докладчик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Корелин</a:t>
            </a:r>
            <a:r>
              <a:rPr lang="ru-RU" sz="2600" b="1" dirty="0">
                <a:latin typeface="Arial" panose="020B0604020202020204" pitchFamily="34" charset="0"/>
                <a:cs typeface="Arial" panose="020B0604020202020204" pitchFamily="34" charset="0"/>
              </a:rPr>
              <a:t> Иван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B8196AB-65FA-4096-81E0-213ABAE8F8E7}"/>
              </a:ext>
            </a:extLst>
          </p:cNvPr>
          <p:cNvSpPr/>
          <p:nvPr/>
        </p:nvSpPr>
        <p:spPr>
          <a:xfrm>
            <a:off x="653795" y="873390"/>
            <a:ext cx="389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effectLst/>
                <a:latin typeface="Open Sans"/>
              </a:rPr>
              <a:t>Подход №2 — Контейнеризация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4E62F2-E715-4A37-B9E8-AFDCD6565251}"/>
              </a:ext>
            </a:extLst>
          </p:cNvPr>
          <p:cNvSpPr/>
          <p:nvPr/>
        </p:nvSpPr>
        <p:spPr>
          <a:xfrm>
            <a:off x="2197108" y="-35021"/>
            <a:ext cx="8164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Различные подходы к созданию изолированных программных сред</a:t>
            </a:r>
            <a:endParaRPr lang="ru-RU" sz="2400" dirty="0"/>
          </a:p>
        </p:txBody>
      </p:sp>
      <p:pic>
        <p:nvPicPr>
          <p:cNvPr id="1026" name="Picture 2" descr="РЖД предложили убрать с путей каждый восьмой грузовой вагон — РБК">
            <a:extLst>
              <a:ext uri="{FF2B5EF4-FFF2-40B4-BE49-F238E27FC236}">
                <a16:creationId xmlns:a16="http://schemas.microsoft.com/office/drawing/2014/main" id="{9BC88E83-1CC8-9041-C98F-52DBB913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5" y="1669040"/>
            <a:ext cx="3743542" cy="23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Морские контейнеровозы (часть 1) - транспортная компания «Логиноф» в  Екатеринбурге">
            <a:extLst>
              <a:ext uri="{FF2B5EF4-FFF2-40B4-BE49-F238E27FC236}">
                <a16:creationId xmlns:a16="http://schemas.microsoft.com/office/drawing/2014/main" id="{0839F87D-EC77-96D2-4543-BFA0F2468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187" y="1654670"/>
            <a:ext cx="3674325" cy="233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ISDN? What are its Advantages? (Updated)">
            <a:extLst>
              <a:ext uri="{FF2B5EF4-FFF2-40B4-BE49-F238E27FC236}">
                <a16:creationId xmlns:a16="http://schemas.microsoft.com/office/drawing/2014/main" id="{BFA28010-5EBC-6A42-7EBF-EF8A06897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5" y="4411283"/>
            <a:ext cx="3944079" cy="221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Что такое TCP/IP и как работает этот протокол – База знаний Timeweb  Community">
            <a:extLst>
              <a:ext uri="{FF2B5EF4-FFF2-40B4-BE49-F238E27FC236}">
                <a16:creationId xmlns:a16="http://schemas.microsoft.com/office/drawing/2014/main" id="{9A0DE48F-1999-A568-ADF0-E8C15226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763" y="4299316"/>
            <a:ext cx="3207689" cy="233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звешивание морских контейнеров в порту – главный принцип ...">
            <a:extLst>
              <a:ext uri="{FF2B5EF4-FFF2-40B4-BE49-F238E27FC236}">
                <a16:creationId xmlns:a16="http://schemas.microsoft.com/office/drawing/2014/main" id="{5ADC1B05-DF31-B789-F900-EC6C6C61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892" y="1654670"/>
            <a:ext cx="3473887" cy="23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pv6 | Админчег">
            <a:extLst>
              <a:ext uri="{FF2B5EF4-FFF2-40B4-BE49-F238E27FC236}">
                <a16:creationId xmlns:a16="http://schemas.microsoft.com/office/drawing/2014/main" id="{C1019D15-C36F-E3EC-E419-318418E2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892" y="4342904"/>
            <a:ext cx="3104470" cy="221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87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71356BD-ABC8-448A-BA90-8F44AAC868E1}"/>
              </a:ext>
            </a:extLst>
          </p:cNvPr>
          <p:cNvSpPr/>
          <p:nvPr/>
        </p:nvSpPr>
        <p:spPr>
          <a:xfrm>
            <a:off x="2197108" y="-35021"/>
            <a:ext cx="8164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Различные подходы к созданию изолированных программных сред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5A8F59-162C-489E-B3E5-110859368042}"/>
              </a:ext>
            </a:extLst>
          </p:cNvPr>
          <p:cNvSpPr/>
          <p:nvPr/>
        </p:nvSpPr>
        <p:spPr>
          <a:xfrm>
            <a:off x="653795" y="889456"/>
            <a:ext cx="1091878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582AE5"/>
                </a:solidFill>
                <a:effectLst/>
                <a:latin typeface="Open Sans"/>
              </a:rPr>
              <a:t>Итоги</a:t>
            </a:r>
            <a:endParaRPr lang="ru-RU" b="1" dirty="0">
              <a:solidFill>
                <a:srgbClr val="646464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Вы изучили ключевые технологии для создания виртуальных изолированных сред выполнения программы: </a:t>
            </a: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виртуализацию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и </a:t>
            </a:r>
            <a:r>
              <a:rPr lang="ru-RU" b="1" i="0" dirty="0">
                <a:solidFill>
                  <a:srgbClr val="313131"/>
                </a:solidFill>
                <a:effectLst/>
                <a:latin typeface="inherit"/>
              </a:rPr>
              <a:t>контейнеризацию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Эти технологии соответствуют общему тренду использования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микросервисной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архитектуры при создании программного обеспечения, ускоряют операции и процессы в проекте.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Наиболее популярные инструменты для виртуализации: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VirtualBox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Oracle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VMWare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KVM,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Hyper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-V.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Практически без конкурентов в настоящее время инструменты контейнеризации: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Docker-compose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Kubernetes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В следующих юнитах мы подробнее рассмотрим создание виртуальных машин 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VirtualBox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и контейнеризацию 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Docker-compose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05158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12F80A-6698-40C1-AD39-FF284F507F75}"/>
              </a:ext>
            </a:extLst>
          </p:cNvPr>
          <p:cNvSpPr/>
          <p:nvPr/>
        </p:nvSpPr>
        <p:spPr>
          <a:xfrm>
            <a:off x="1820972" y="228173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04570-31FF-4426-8776-F3FD9286E972}"/>
              </a:ext>
            </a:extLst>
          </p:cNvPr>
          <p:cNvSpPr txBox="1"/>
          <p:nvPr/>
        </p:nvSpPr>
        <p:spPr>
          <a:xfrm>
            <a:off x="653795" y="1091954"/>
            <a:ext cx="916175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Нам понадобиться </a:t>
            </a:r>
          </a:p>
          <a:p>
            <a:endParaRPr lang="ru-RU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Инструмент для виртуализации </a:t>
            </a:r>
            <a:r>
              <a:rPr lang="ru-RU" b="1" dirty="0" err="1"/>
              <a:t>VirtualBox</a:t>
            </a:r>
            <a:r>
              <a:rPr lang="ru-RU" dirty="0"/>
              <a:t> разработан компанией </a:t>
            </a:r>
            <a:r>
              <a:rPr lang="ru-RU" dirty="0" err="1"/>
              <a:t>Oracle</a:t>
            </a:r>
            <a:r>
              <a:rPr lang="ru-RU" dirty="0"/>
              <a:t> и распространяется бесплатно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Также для работы вам понадобится образ для операционной системы, которая будет работать в виртуальной машине. В этой лекции мы будет использовать </a:t>
            </a:r>
            <a:r>
              <a:rPr lang="ru-RU" b="1" dirty="0" err="1"/>
              <a:t>Ubuntu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AE368B-EB5C-4240-8107-0BAB11C72B03}"/>
              </a:ext>
            </a:extLst>
          </p:cNvPr>
          <p:cNvSpPr/>
          <p:nvPr/>
        </p:nvSpPr>
        <p:spPr>
          <a:xfrm>
            <a:off x="653795" y="3390846"/>
            <a:ext cx="1091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22222"/>
                </a:solidFill>
                <a:effectLst/>
                <a:latin typeface="Open Sans"/>
              </a:rPr>
              <a:t>Для разнообразия мы изучим практическое применение инструментов в операционной системе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Open Sans"/>
              </a:rPr>
              <a:t>Windows</a:t>
            </a:r>
            <a:r>
              <a:rPr lang="ru-RU" b="0" i="0" dirty="0">
                <a:solidFill>
                  <a:srgbClr val="222222"/>
                </a:solidFill>
                <a:effectLst/>
                <a:latin typeface="Open Sans"/>
              </a:rPr>
              <a:t> 64-bit. Внимательно выберите подходящую программу для установки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Open Sans"/>
              </a:rPr>
              <a:t>VirtualBox</a:t>
            </a:r>
            <a:r>
              <a:rPr lang="ru-RU" b="0" i="0" dirty="0">
                <a:solidFill>
                  <a:srgbClr val="222222"/>
                </a:solidFill>
                <a:effectLst/>
                <a:latin typeface="Open Sans"/>
              </a:rPr>
              <a:t> на сайте. Кроме установщика самой программы понадобится еще установщик для пакета расширений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Open Sans"/>
              </a:rPr>
              <a:t>VirtualBox</a:t>
            </a:r>
            <a:r>
              <a:rPr lang="ru-RU" b="0" i="0" dirty="0">
                <a:solidFill>
                  <a:srgbClr val="222222"/>
                </a:solidFill>
                <a:effectLst/>
                <a:latin typeface="Open Sans"/>
              </a:rPr>
              <a:t>, его можно скачать там же.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427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40F112-0FAA-4EBD-AE99-B77877F13B20}"/>
              </a:ext>
            </a:extLst>
          </p:cNvPr>
          <p:cNvSpPr/>
          <p:nvPr/>
        </p:nvSpPr>
        <p:spPr>
          <a:xfrm>
            <a:off x="1931039" y="204024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87D120-4B62-4E27-A26A-CD965A845A8D}"/>
              </a:ext>
            </a:extLst>
          </p:cNvPr>
          <p:cNvSpPr/>
          <p:nvPr/>
        </p:nvSpPr>
        <p:spPr>
          <a:xfrm>
            <a:off x="653794" y="845004"/>
            <a:ext cx="10918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запуска исполняемого файла «</a:t>
            </a:r>
            <a:r>
              <a:rPr lang="ru-RU" b="0" i="1" dirty="0" err="1">
                <a:solidFill>
                  <a:srgbClr val="313131"/>
                </a:solidFill>
                <a:effectLst/>
                <a:latin typeface="Open Sans"/>
              </a:rPr>
              <a:t>VirtualBox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….-Win.exe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» следуйте обычному сценарию установки ПО 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Windows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5226CE-A13D-4A82-9827-9A94E06BB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832" y="1921932"/>
            <a:ext cx="5306435" cy="410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4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B0D29B3-EB3A-4DB7-975D-66ACC2986A15}"/>
              </a:ext>
            </a:extLst>
          </p:cNvPr>
          <p:cNvSpPr/>
          <p:nvPr/>
        </p:nvSpPr>
        <p:spPr>
          <a:xfrm>
            <a:off x="1804039" y="217201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8EB705-BAAB-4289-85DC-2DC0E17B1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100" y="1125850"/>
            <a:ext cx="6801799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6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B13DE1-6055-4D48-A51E-CDB15D8ADA02}"/>
              </a:ext>
            </a:extLst>
          </p:cNvPr>
          <p:cNvSpPr/>
          <p:nvPr/>
        </p:nvSpPr>
        <p:spPr>
          <a:xfrm>
            <a:off x="1964906" y="100552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F327A2-E9CB-44F6-A59C-FE040D976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100" y="1201397"/>
            <a:ext cx="6801799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8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DB3D91A-7798-45A4-8578-DC1A140A89B9}"/>
              </a:ext>
            </a:extLst>
          </p:cNvPr>
          <p:cNvSpPr/>
          <p:nvPr/>
        </p:nvSpPr>
        <p:spPr>
          <a:xfrm>
            <a:off x="1854839" y="185977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86B926-C0B7-4F54-8317-E95B0114F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63" y="1118032"/>
            <a:ext cx="6792273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64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ED5B45E-84FD-4558-B9CB-94645B943486}"/>
              </a:ext>
            </a:extLst>
          </p:cNvPr>
          <p:cNvSpPr/>
          <p:nvPr/>
        </p:nvSpPr>
        <p:spPr>
          <a:xfrm>
            <a:off x="1693973" y="208734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EADAE29-FE47-4726-8339-7072C4364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100" y="1171946"/>
            <a:ext cx="6801799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0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370C2F-246F-4B42-8E00-CDEB64D12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53" y="1197931"/>
            <a:ext cx="6763694" cy="529663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FC316C-FFBC-46AA-A00C-4BAB0EA39265}"/>
              </a:ext>
            </a:extLst>
          </p:cNvPr>
          <p:cNvSpPr/>
          <p:nvPr/>
        </p:nvSpPr>
        <p:spPr>
          <a:xfrm>
            <a:off x="1812505" y="201211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08265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90DEBC-DA6F-48CC-86F4-648A69FFA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63" y="1273067"/>
            <a:ext cx="6792273" cy="530616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A80C972-62BF-4EA1-9B5B-4CA635FDCBDB}"/>
              </a:ext>
            </a:extLst>
          </p:cNvPr>
          <p:cNvSpPr/>
          <p:nvPr/>
        </p:nvSpPr>
        <p:spPr>
          <a:xfrm>
            <a:off x="1829439" y="208734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9765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517228-35DD-4BE9-BDD1-9DCB007D783B}"/>
              </a:ext>
            </a:extLst>
          </p:cNvPr>
          <p:cNvSpPr/>
          <p:nvPr/>
        </p:nvSpPr>
        <p:spPr>
          <a:xfrm>
            <a:off x="653795" y="1105287"/>
            <a:ext cx="10918788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effectLst/>
                <a:latin typeface="Open Sans"/>
              </a:rPr>
              <a:t>В этой лекции мы рассмотрим следующие темы</a:t>
            </a:r>
            <a:r>
              <a:rPr lang="ru-RU" b="1" dirty="0">
                <a:solidFill>
                  <a:srgbClr val="582AE5"/>
                </a:solidFill>
                <a:effectLst/>
                <a:latin typeface="Open Sans"/>
              </a:rPr>
              <a:t>:</a:t>
            </a:r>
            <a:endParaRPr lang="ru-RU" b="1" dirty="0">
              <a:solidFill>
                <a:srgbClr val="313131"/>
              </a:solidFill>
              <a:effectLst/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Зачем необходимы изолированные среды выполнения программ и какие есть подходы для ее реализации.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Виртуальные машины: подходы и программное обеспечение.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Виртуальные среды: подходы и программное обеспечение.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Контейнеризация и практические аспекты работы 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docker-compose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2448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CAFF932-4894-4508-8E7F-FF02A746C155}"/>
              </a:ext>
            </a:extLst>
          </p:cNvPr>
          <p:cNvSpPr/>
          <p:nvPr/>
        </p:nvSpPr>
        <p:spPr>
          <a:xfrm>
            <a:off x="2159639" y="176848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493650D-1C8A-4F77-A3F5-CE2C53BDE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047" y="1476102"/>
            <a:ext cx="6839905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7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D8113E-B72A-4778-AD89-061ECDBCCD10}"/>
              </a:ext>
            </a:extLst>
          </p:cNvPr>
          <p:cNvSpPr/>
          <p:nvPr/>
        </p:nvSpPr>
        <p:spPr>
          <a:xfrm>
            <a:off x="1719373" y="200784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3A314D-8112-43E1-B4F8-440E10B45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100" y="1050050"/>
            <a:ext cx="6801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1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E10981E-5FD7-451F-88CB-61161815DD06}"/>
              </a:ext>
            </a:extLst>
          </p:cNvPr>
          <p:cNvSpPr/>
          <p:nvPr/>
        </p:nvSpPr>
        <p:spPr>
          <a:xfrm>
            <a:off x="1947973" y="209678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9FCE2E-C28C-42D0-84F4-B91F6E1F8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626" y="1485629"/>
            <a:ext cx="6782747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91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31C9ED-942F-4CFD-B568-930D101584FE}"/>
              </a:ext>
            </a:extLst>
          </p:cNvPr>
          <p:cNvSpPr/>
          <p:nvPr/>
        </p:nvSpPr>
        <p:spPr>
          <a:xfrm>
            <a:off x="1922572" y="161702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361D0A-343E-4954-980F-DB80B209B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471" y="871701"/>
            <a:ext cx="3639058" cy="192431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847880-78F5-4008-8B54-5E563E5377FE}"/>
              </a:ext>
            </a:extLst>
          </p:cNvPr>
          <p:cNvSpPr/>
          <p:nvPr/>
        </p:nvSpPr>
        <p:spPr>
          <a:xfrm>
            <a:off x="653795" y="2960702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установки в меню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Файл -&gt; Настройки -&gt; Плагины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(или в англоязычном варианте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File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-&gt;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Preferences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-&gt;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Extensions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) можно перейти в настройки и убедиться, что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Extension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Pack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установлен.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DC4E17-7A80-4C2E-9BE4-D9E284013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4922" y="3771715"/>
            <a:ext cx="4896533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12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3AF352-9C45-4FE3-9DE5-B3108C92F413}"/>
              </a:ext>
            </a:extLst>
          </p:cNvPr>
          <p:cNvSpPr/>
          <p:nvPr/>
        </p:nvSpPr>
        <p:spPr>
          <a:xfrm>
            <a:off x="2345906" y="197337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2691E88-EAD3-45CA-8C98-F9CC1C825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571500"/>
              </p:ext>
            </p:extLst>
          </p:nvPr>
        </p:nvGraphicFramePr>
        <p:xfrm>
          <a:off x="653795" y="1165969"/>
          <a:ext cx="10918788" cy="4935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697">
                  <a:extLst>
                    <a:ext uri="{9D8B030D-6E8A-4147-A177-3AD203B41FA5}">
                      <a16:colId xmlns:a16="http://schemas.microsoft.com/office/drawing/2014/main" val="615580614"/>
                    </a:ext>
                  </a:extLst>
                </a:gridCol>
                <a:gridCol w="2729697">
                  <a:extLst>
                    <a:ext uri="{9D8B030D-6E8A-4147-A177-3AD203B41FA5}">
                      <a16:colId xmlns:a16="http://schemas.microsoft.com/office/drawing/2014/main" val="1755304308"/>
                    </a:ext>
                  </a:extLst>
                </a:gridCol>
                <a:gridCol w="2729697">
                  <a:extLst>
                    <a:ext uri="{9D8B030D-6E8A-4147-A177-3AD203B41FA5}">
                      <a16:colId xmlns:a16="http://schemas.microsoft.com/office/drawing/2014/main" val="1286574433"/>
                    </a:ext>
                  </a:extLst>
                </a:gridCol>
                <a:gridCol w="2729697">
                  <a:extLst>
                    <a:ext uri="{9D8B030D-6E8A-4147-A177-3AD203B41FA5}">
                      <a16:colId xmlns:a16="http://schemas.microsoft.com/office/drawing/2014/main" val="2898437409"/>
                    </a:ext>
                  </a:extLst>
                </a:gridCol>
              </a:tblGrid>
              <a:tr h="589430"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Режим работы сетевого адаптера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14104"/>
                  </a:ext>
                </a:extLst>
              </a:tr>
              <a:tr h="68838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 (Network Address Translation)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 Network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Bridged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Host-only: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402614"/>
                  </a:ext>
                </a:extLst>
              </a:tr>
              <a:tr h="58943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позволяет виртуальным машинам получать доступ в интернет через хост, но не позволяет им взаимодействовать друг с другом. IP в этом случае назначается динамически, виртуальные машины доступны из внешней сети, но внешняя сеть видит только хост машину.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то же, что и NAT, но виртуальные машины могут взаимодействовать между собой через внутреннюю сеть.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виртуальная машина имеет свой собственный статический IP адрес и доступна из внешней сети напрямую.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создается одна общая сеть между хостом и всеми виртуальными машинами, каждой из которых можно назначить статический IP адрес, требует создания виртуального сетевого адаптера на хосте.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72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6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8AB11FC-AF11-4C82-9825-2C0ECDF8E8D6}"/>
              </a:ext>
            </a:extLst>
          </p:cNvPr>
          <p:cNvSpPr/>
          <p:nvPr/>
        </p:nvSpPr>
        <p:spPr>
          <a:xfrm>
            <a:off x="1846372" y="190676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9372C0-69BD-4E3E-8CB9-63B0D3EAF88B}"/>
              </a:ext>
            </a:extLst>
          </p:cNvPr>
          <p:cNvSpPr/>
          <p:nvPr/>
        </p:nvSpPr>
        <p:spPr>
          <a:xfrm>
            <a:off x="636606" y="871701"/>
            <a:ext cx="10918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Виртуальный адаптер сети хоста доступен в меню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Файл -&gt; Менеджер сетей хоста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E2019-2BFA-48E5-BEBB-3DD00E357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029" y="1414181"/>
            <a:ext cx="674464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4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324AF0-70BC-456D-A517-6F4DA3B6CF77}"/>
              </a:ext>
            </a:extLst>
          </p:cNvPr>
          <p:cNvSpPr/>
          <p:nvPr/>
        </p:nvSpPr>
        <p:spPr>
          <a:xfrm>
            <a:off x="1966446" y="208734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9B459C-D8BF-4258-AADE-FBC8A126C9AB}"/>
              </a:ext>
            </a:extLst>
          </p:cNvPr>
          <p:cNvSpPr/>
          <p:nvPr/>
        </p:nvSpPr>
        <p:spPr>
          <a:xfrm>
            <a:off x="653795" y="899038"/>
            <a:ext cx="7469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582AE5"/>
                </a:solidFill>
                <a:effectLst/>
                <a:latin typeface="Open Sans"/>
              </a:rPr>
              <a:t>Давайте создадим шаблонную виртуальную машину</a:t>
            </a:r>
          </a:p>
          <a:p>
            <a:endParaRPr lang="ru-RU" b="1" dirty="0">
              <a:solidFill>
                <a:srgbClr val="646464"/>
              </a:solidFill>
              <a:effectLst/>
              <a:latin typeface="Open Sans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Для этого в пункте меню 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«Машина»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необходимо выбрать раздел 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«Создать»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A1447E-3CE5-43CA-B9F4-0F743FF3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416" y="2667538"/>
            <a:ext cx="6573167" cy="2019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6407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9F4747D-C67D-4CFB-9C36-63F95636BCC8}"/>
              </a:ext>
            </a:extLst>
          </p:cNvPr>
          <p:cNvSpPr/>
          <p:nvPr/>
        </p:nvSpPr>
        <p:spPr>
          <a:xfrm>
            <a:off x="1863306" y="181965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6ED32B-CE8E-464D-A434-064D28ECB9C1}"/>
              </a:ext>
            </a:extLst>
          </p:cNvPr>
          <p:cNvSpPr/>
          <p:nvPr/>
        </p:nvSpPr>
        <p:spPr>
          <a:xfrm>
            <a:off x="653795" y="845004"/>
            <a:ext cx="8703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этого можно задать имя виртуальной машины, указать ее тип и версию.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871CC4-3C34-44F0-92E6-B0E05F73A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416" y="1751087"/>
            <a:ext cx="6573167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16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DC4615-3CA3-476E-801B-4BD467C6621D}"/>
              </a:ext>
            </a:extLst>
          </p:cNvPr>
          <p:cNvSpPr/>
          <p:nvPr/>
        </p:nvSpPr>
        <p:spPr>
          <a:xfrm>
            <a:off x="653795" y="998244"/>
            <a:ext cx="1091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Также можно перейти в расширенные настройки параметров виртуальной машины и изменить такие параметры как объем памяти и способ организации виртуального жесткого диска.</a:t>
            </a:r>
          </a:p>
          <a:p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CE5017-8FAD-47A4-AB01-1C607244A08A}"/>
              </a:ext>
            </a:extLst>
          </p:cNvPr>
          <p:cNvSpPr/>
          <p:nvPr/>
        </p:nvSpPr>
        <p:spPr>
          <a:xfrm>
            <a:off x="1981839" y="169908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360BA-FA6A-4236-9D0F-00ACDFFE0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125" y="1598408"/>
            <a:ext cx="6525536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15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B3929D-BAA1-4E92-AD9A-2AE57811BCD1}"/>
              </a:ext>
            </a:extLst>
          </p:cNvPr>
          <p:cNvSpPr/>
          <p:nvPr/>
        </p:nvSpPr>
        <p:spPr>
          <a:xfrm>
            <a:off x="653795" y="87170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этого создаем для виртуальной машины новый виртуальный жёсткий диск в формате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VDI (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VirtualBox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Disk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Image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)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с форматом хранения 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«Динамический виртуальный жесткий диск»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объемом 10 ГБ.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42C5FF-6CB5-48A6-B260-8F9FB135E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94" y="1888511"/>
            <a:ext cx="6725589" cy="454405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D1C80E4-818E-CCF9-4DD9-9BF9CB6A2AFF}"/>
              </a:ext>
            </a:extLst>
          </p:cNvPr>
          <p:cNvSpPr/>
          <p:nvPr/>
        </p:nvSpPr>
        <p:spPr>
          <a:xfrm>
            <a:off x="1795573" y="201211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5343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61ADA22-B37B-497A-9BFD-6D6A1DD4A460}"/>
              </a:ext>
            </a:extLst>
          </p:cNvPr>
          <p:cNvSpPr/>
          <p:nvPr/>
        </p:nvSpPr>
        <p:spPr>
          <a:xfrm>
            <a:off x="2197108" y="-35021"/>
            <a:ext cx="8164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Различные подходы к созданию изолированных программных сред</a:t>
            </a:r>
            <a:endParaRPr lang="ru-RU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DFF52B-D184-473A-8DA9-F5288C2484B6}"/>
              </a:ext>
            </a:extLst>
          </p:cNvPr>
          <p:cNvSpPr/>
          <p:nvPr/>
        </p:nvSpPr>
        <p:spPr>
          <a:xfrm>
            <a:off x="653795" y="953895"/>
            <a:ext cx="361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effectLst/>
                <a:latin typeface="Open Sans"/>
              </a:rPr>
              <a:t>Подход №1 — Виртуализация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34C150-559F-4CF4-83C1-1AB36CD32C1C}"/>
              </a:ext>
            </a:extLst>
          </p:cNvPr>
          <p:cNvSpPr/>
          <p:nvPr/>
        </p:nvSpPr>
        <p:spPr>
          <a:xfrm>
            <a:off x="635746" y="1323227"/>
            <a:ext cx="10920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Такой подход эффективен тем, что позволяет оптимально использовать имеющиеся аппаратные ресурсы: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CD51A0-0D4C-416C-BAA8-DD91A33E7998}"/>
              </a:ext>
            </a:extLst>
          </p:cNvPr>
          <p:cNvSpPr/>
          <p:nvPr/>
        </p:nvSpPr>
        <p:spPr>
          <a:xfrm>
            <a:off x="653795" y="1969558"/>
            <a:ext cx="6096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вычислительные процессоры:</a:t>
            </a:r>
          </a:p>
          <a:p>
            <a:pPr marL="1143000" lvl="2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центральный процессор (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CPU, Central Processing Unit),</a:t>
            </a:r>
          </a:p>
          <a:p>
            <a:pPr marL="1143000" lvl="2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графический процессор (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GPU, Graphics Processing Unit),</a:t>
            </a:r>
          </a:p>
          <a:p>
            <a:pPr marL="1143000" lvl="2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тензорный процессор (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TPU, Tensor Processing Unit),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оперативную память, 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средства сетевого обмена информацией,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средства хранения информации, жесткие и оптические диски. </a:t>
            </a:r>
          </a:p>
        </p:txBody>
      </p:sp>
    </p:spTree>
    <p:extLst>
      <p:ext uri="{BB962C8B-B14F-4D97-AF65-F5344CB8AC3E}">
        <p14:creationId xmlns:p14="http://schemas.microsoft.com/office/powerpoint/2010/main" val="3646364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17A491-89F0-4CFF-B6B6-433F4928A627}"/>
              </a:ext>
            </a:extLst>
          </p:cNvPr>
          <p:cNvSpPr/>
          <p:nvPr/>
        </p:nvSpPr>
        <p:spPr>
          <a:xfrm>
            <a:off x="1693972" y="201211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5121FAB-CCAF-4DC7-9346-1562F415D5C9}"/>
              </a:ext>
            </a:extLst>
          </p:cNvPr>
          <p:cNvSpPr/>
          <p:nvPr/>
        </p:nvSpPr>
        <p:spPr>
          <a:xfrm>
            <a:off x="653795" y="871701"/>
            <a:ext cx="550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После этого наша виртуальная машина готова.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86C7E9-05EE-46EC-9CF6-8D778E213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047" y="1708977"/>
            <a:ext cx="683990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09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724F88-BA54-456D-9F0A-2D8D7D8218BB}"/>
              </a:ext>
            </a:extLst>
          </p:cNvPr>
          <p:cNvSpPr/>
          <p:nvPr/>
        </p:nvSpPr>
        <p:spPr>
          <a:xfrm>
            <a:off x="1761705" y="194596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3147A4-F16C-4554-9168-64AD1AAF082F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У созданной виртуальной машины можно теперь менять параметры, например, изменить количество процессоров.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19DD72-C4A2-40B5-B836-8A82EDA15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63" y="1726592"/>
            <a:ext cx="6792273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44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E388BC3-7B28-4584-969F-AA753537CA1F}"/>
              </a:ext>
            </a:extLst>
          </p:cNvPr>
          <p:cNvSpPr/>
          <p:nvPr/>
        </p:nvSpPr>
        <p:spPr>
          <a:xfrm>
            <a:off x="1863305" y="171257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8D3E25C-EBDB-4E56-ABDA-7757F8C3C2C1}"/>
              </a:ext>
            </a:extLst>
          </p:cNvPr>
          <p:cNvSpPr/>
          <p:nvPr/>
        </p:nvSpPr>
        <p:spPr>
          <a:xfrm>
            <a:off x="503255" y="2443207"/>
            <a:ext cx="109187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Один из способов указать виртуальной машине откуда брать загрузочные данные — это создать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виртуальный оптический диск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и прикрепить к нему образ операционной системы, скачанный с официального сайта (например, в формате ISO).</a:t>
            </a:r>
          </a:p>
          <a:p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Для этого в панели управления виртуальными машинами надо для рабочей виртуальной машины выбрать пункт 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«Настроить»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606989-C73B-4F4C-9D79-D7D96CE8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18" y="4414793"/>
            <a:ext cx="3496163" cy="63826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F79C55-AE7A-4843-A67B-A48F704A5419}"/>
              </a:ext>
            </a:extLst>
          </p:cNvPr>
          <p:cNvSpPr/>
          <p:nvPr/>
        </p:nvSpPr>
        <p:spPr>
          <a:xfrm>
            <a:off x="503255" y="1025618"/>
            <a:ext cx="10953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Конечно же, виртуальная машина пока не может эксплуатироваться, хотя и обладает уже виртуальными ресурсами —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процессором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оперативной памятью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жестким диском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сетевым адаптером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Для работы необходимо использовать установочный образ, с которого в виртуальную машину будет загружена гостевая операционная система.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018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36454D-A3E3-4CD3-B9DF-A2F8DEB989E0}"/>
              </a:ext>
            </a:extLst>
          </p:cNvPr>
          <p:cNvSpPr/>
          <p:nvPr/>
        </p:nvSpPr>
        <p:spPr>
          <a:xfrm>
            <a:off x="2117305" y="218866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C3F961-C7E7-4ED3-9B54-48BE950CF94D}"/>
              </a:ext>
            </a:extLst>
          </p:cNvPr>
          <p:cNvSpPr/>
          <p:nvPr/>
        </p:nvSpPr>
        <p:spPr>
          <a:xfrm>
            <a:off x="653795" y="871701"/>
            <a:ext cx="573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чего появится следующее окно для настроек.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CE5040-C94D-4C2B-8B36-E91B8E587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63" y="1614478"/>
            <a:ext cx="6792273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82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5DB2FC-4405-4BA8-ACE4-9555CE8D1BAF}"/>
              </a:ext>
            </a:extLst>
          </p:cNvPr>
          <p:cNvSpPr/>
          <p:nvPr/>
        </p:nvSpPr>
        <p:spPr>
          <a:xfrm>
            <a:off x="2142705" y="203326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05A38BC-34E8-432F-B812-63AEABF0AD74}"/>
              </a:ext>
            </a:extLst>
          </p:cNvPr>
          <p:cNvSpPr/>
          <p:nvPr/>
        </p:nvSpPr>
        <p:spPr>
          <a:xfrm>
            <a:off x="653794" y="845004"/>
            <a:ext cx="7194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Сначала в раздел</a:t>
            </a:r>
            <a:r>
              <a:rPr lang="ru-RU" i="0" dirty="0">
                <a:solidFill>
                  <a:srgbClr val="313131"/>
                </a:solidFill>
                <a:effectLst/>
                <a:latin typeface="Open Sans"/>
              </a:rPr>
              <a:t>е </a:t>
            </a:r>
            <a:r>
              <a:rPr lang="ru-RU" i="1" dirty="0">
                <a:solidFill>
                  <a:srgbClr val="313131"/>
                </a:solidFill>
                <a:effectLst/>
                <a:latin typeface="Open Sans"/>
              </a:rPr>
              <a:t>«Носители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»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надо добавить оптический диск.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A95ADD-5721-47CF-B6D7-DB6B3EBD3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53" y="1599913"/>
            <a:ext cx="676369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65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06751F3-6DDF-4726-A862-71592AEF4F2B}"/>
              </a:ext>
            </a:extLst>
          </p:cNvPr>
          <p:cNvSpPr/>
          <p:nvPr/>
        </p:nvSpPr>
        <p:spPr>
          <a:xfrm>
            <a:off x="1897173" y="190676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2E5A97-8215-4B4B-A315-C6F3AABF9ECF}"/>
              </a:ext>
            </a:extLst>
          </p:cNvPr>
          <p:cNvSpPr/>
          <p:nvPr/>
        </p:nvSpPr>
        <p:spPr>
          <a:xfrm>
            <a:off x="653795" y="871701"/>
            <a:ext cx="4481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Он должен появиться в перечне дисков.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EB9125-D421-47EA-B8CE-3D63AC742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390" y="1585899"/>
            <a:ext cx="677322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1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E7D6AB4-A447-484B-B50F-783CADFC7B86}"/>
              </a:ext>
            </a:extLst>
          </p:cNvPr>
          <p:cNvSpPr/>
          <p:nvPr/>
        </p:nvSpPr>
        <p:spPr>
          <a:xfrm>
            <a:off x="653794" y="871701"/>
            <a:ext cx="10586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этого в разделе 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«Система»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меняем порядок загрузки, делаем оптический диск первым.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2E9405-A954-4D75-ABE4-A429B083635D}"/>
              </a:ext>
            </a:extLst>
          </p:cNvPr>
          <p:cNvSpPr/>
          <p:nvPr/>
        </p:nvSpPr>
        <p:spPr>
          <a:xfrm>
            <a:off x="1964906" y="190676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411330-452A-4AA0-B3E8-9B8120B22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924" y="1585899"/>
            <a:ext cx="6820852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10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15EF41E-B44B-439A-B267-90F6112A90F7}"/>
              </a:ext>
            </a:extLst>
          </p:cNvPr>
          <p:cNvSpPr/>
          <p:nvPr/>
        </p:nvSpPr>
        <p:spPr>
          <a:xfrm>
            <a:off x="2063704" y="159491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F07D39E-36EC-4226-958E-BE7A6741B4ED}"/>
              </a:ext>
            </a:extLst>
          </p:cNvPr>
          <p:cNvSpPr/>
          <p:nvPr/>
        </p:nvSpPr>
        <p:spPr>
          <a:xfrm>
            <a:off x="653795" y="871701"/>
            <a:ext cx="5010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этого нажимаем кнопку 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«Запустить»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C53F98-9F2C-4E8C-AFDF-168E7505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73" y="1449593"/>
            <a:ext cx="3600953" cy="65731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FC01EF0-718F-4337-AB3C-D6107A38D598}"/>
              </a:ext>
            </a:extLst>
          </p:cNvPr>
          <p:cNvSpPr/>
          <p:nvPr/>
        </p:nvSpPr>
        <p:spPr>
          <a:xfrm>
            <a:off x="653795" y="2210485"/>
            <a:ext cx="7756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и в появившемся окне надо выбрать виртуальный загрузочный диск.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0B1DDA-E18C-4B14-B1CD-C61581804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503" y="2619242"/>
            <a:ext cx="6401693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92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95C2C0-575B-46F4-BD2A-5FC16D911162}"/>
              </a:ext>
            </a:extLst>
          </p:cNvPr>
          <p:cNvSpPr/>
          <p:nvPr/>
        </p:nvSpPr>
        <p:spPr>
          <a:xfrm>
            <a:off x="1964905" y="248083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89E2D38-058E-4213-8F06-C1B5DBD27929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этого система начнет использовать диск с загрузчиком операционной системы, в частности, вы увидите диалог для установки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Ubuntu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A24206-ABEA-42E3-B34D-432CCBB7A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390" y="1542767"/>
            <a:ext cx="6773220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2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A46175-E944-482E-83F8-68F22C504AE8}"/>
              </a:ext>
            </a:extLst>
          </p:cNvPr>
          <p:cNvSpPr/>
          <p:nvPr/>
        </p:nvSpPr>
        <p:spPr>
          <a:xfrm>
            <a:off x="1939506" y="175393"/>
            <a:ext cx="615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Виртуализация с использованием </a:t>
            </a:r>
            <a:r>
              <a:rPr lang="en-US" sz="2400" b="1" i="0" dirty="0">
                <a:solidFill>
                  <a:srgbClr val="181818"/>
                </a:solidFill>
                <a:effectLst/>
                <a:latin typeface="Mont"/>
              </a:rPr>
              <a:t>VirtualBox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05B2129-D281-406B-B959-1CDF6F253F3D}"/>
              </a:ext>
            </a:extLst>
          </p:cNvPr>
          <p:cNvSpPr/>
          <p:nvPr/>
        </p:nvSpPr>
        <p:spPr>
          <a:xfrm>
            <a:off x="653794" y="957560"/>
            <a:ext cx="11004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Теперь у вас на одном компьютере может быть много различных операционных систем, работающих независимо и изолированно друг от друга.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0B8442B-19FB-439D-8605-F65B08581E68}"/>
              </a:ext>
            </a:extLst>
          </p:cNvPr>
          <p:cNvSpPr/>
          <p:nvPr/>
        </p:nvSpPr>
        <p:spPr>
          <a:xfrm>
            <a:off x="653793" y="1603891"/>
            <a:ext cx="110048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Дополнительно к информации о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VirtualBox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еще отметим инструмент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Vagrant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свободное и открытое программное обеспечение для создания и конфигурирования виртуальной среды разработки.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Vagrant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является оберткой для программного обеспечения виртуализации, например,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VirtualBox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и средств управления конфигурациями, таких как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Chef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Salt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и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Puppet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8A66967-0BCC-4B40-A3CE-B678CFCAB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51944"/>
              </p:ext>
            </p:extLst>
          </p:nvPr>
        </p:nvGraphicFramePr>
        <p:xfrm>
          <a:off x="653793" y="3043148"/>
          <a:ext cx="812800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322904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 err="1"/>
                        <a:t>sudo</a:t>
                      </a:r>
                      <a:r>
                        <a:rPr lang="en-US" dirty="0"/>
                        <a:t> apt install </a:t>
                      </a:r>
                      <a:r>
                        <a:rPr lang="en-US" dirty="0" err="1"/>
                        <a:t>virtualbox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br>
                        <a:rPr lang="ru-RU" dirty="0"/>
                      </a:br>
                      <a:r>
                        <a:rPr lang="en-US" dirty="0" err="1"/>
                        <a:t>sudo</a:t>
                      </a:r>
                      <a:r>
                        <a:rPr lang="en-US" dirty="0"/>
                        <a:t> apt install vagrant</a:t>
                      </a:r>
                      <a:endParaRPr lang="ru-RU" dirty="0"/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br>
                        <a:rPr lang="ru-RU" dirty="0"/>
                      </a:br>
                      <a:r>
                        <a:rPr lang="en-US" dirty="0"/>
                        <a:t>vagrant –version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364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89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E3E153-124A-4140-B620-84E5D3D0A6A8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22222"/>
                </a:solidFill>
                <a:effectLst/>
                <a:latin typeface="Open Sans"/>
              </a:rPr>
              <a:t>Изолированный процесс, пользующийся виртуальными ресурсами, называется </a:t>
            </a:r>
            <a:r>
              <a:rPr lang="ru-RU" b="1" i="0" dirty="0">
                <a:solidFill>
                  <a:srgbClr val="222222"/>
                </a:solidFill>
                <a:effectLst/>
                <a:latin typeface="Open Sans"/>
              </a:rPr>
              <a:t>виртуальной машиной.</a:t>
            </a:r>
            <a:endParaRPr lang="ru-RU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1C7482F-855C-44F1-81DE-F0187D26D15D}"/>
              </a:ext>
            </a:extLst>
          </p:cNvPr>
          <p:cNvSpPr/>
          <p:nvPr/>
        </p:nvSpPr>
        <p:spPr>
          <a:xfrm>
            <a:off x="2197108" y="-35021"/>
            <a:ext cx="8164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Различные подходы к созданию изолированных программных сред</a:t>
            </a:r>
            <a:endParaRPr lang="ru-RU" sz="2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D9F7840-6AB9-4F65-8076-453B72F0E334}"/>
              </a:ext>
            </a:extLst>
          </p:cNvPr>
          <p:cNvSpPr/>
          <p:nvPr/>
        </p:nvSpPr>
        <p:spPr>
          <a:xfrm>
            <a:off x="653796" y="4844028"/>
            <a:ext cx="109187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Виртуальная машина имеет свою операционную систему и работает как независимый компьютер. Кроме того, у нее есть свои уникальные характеристики (мощность процессора и объем памяти). В одних системах нужен большой объем оперативной памяти, а в других — повышенные требования к скорости вычислений. Ясно что </a:t>
            </a:r>
            <a:r>
              <a:rPr lang="ru-RU" b="0" i="0" u="sng" dirty="0">
                <a:solidFill>
                  <a:srgbClr val="313131"/>
                </a:solidFill>
                <a:effectLst/>
                <a:latin typeface="Open Sans"/>
              </a:rPr>
              <a:t>суммарный объем виртуальных мощностей не может превышать мощности физического аппаратного обеспечения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EFEFBAF5-AFAD-8A3A-F51C-C4BF7E2E6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/>
          <a:stretch/>
        </p:blipFill>
        <p:spPr bwMode="auto">
          <a:xfrm>
            <a:off x="3987799" y="1239292"/>
            <a:ext cx="3539067" cy="360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536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27083D-4C00-48C8-8A0B-C34473BE4B3D}"/>
              </a:ext>
            </a:extLst>
          </p:cNvPr>
          <p:cNvSpPr/>
          <p:nvPr/>
        </p:nvSpPr>
        <p:spPr>
          <a:xfrm>
            <a:off x="2446286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26A5FA3-4EC3-45DC-94CA-145D078C4514}"/>
              </a:ext>
            </a:extLst>
          </p:cNvPr>
          <p:cNvSpPr/>
          <p:nvPr/>
        </p:nvSpPr>
        <p:spPr>
          <a:xfrm>
            <a:off x="653795" y="825094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Виртуальное программное окружение отличается от рассмотренных виртуальных машин и контейнеров тем, что </a:t>
            </a:r>
            <a:r>
              <a:rPr lang="ru-RU" b="0" i="0" u="sng" dirty="0">
                <a:solidFill>
                  <a:srgbClr val="313131"/>
                </a:solidFill>
                <a:effectLst/>
                <a:latin typeface="Open Sans"/>
              </a:rPr>
              <a:t>не содержит операционную систему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0A0ED5-7C41-4DA2-B14B-4EFB54E04F6E}"/>
              </a:ext>
            </a:extLst>
          </p:cNvPr>
          <p:cNvSpPr/>
          <p:nvPr/>
        </p:nvSpPr>
        <p:spPr>
          <a:xfrm>
            <a:off x="653795" y="1633378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Основное назначение виртуального окружения состоит в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создании изолированной конфигурации программного обеспечения с определенным зафиксированным набором библиотек определенных версий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204EA39-F1DC-4DDB-814E-546E84BC08C1}"/>
              </a:ext>
            </a:extLst>
          </p:cNvPr>
          <p:cNvSpPr/>
          <p:nvPr/>
        </p:nvSpPr>
        <p:spPr>
          <a:xfrm>
            <a:off x="653795" y="2718661"/>
            <a:ext cx="1091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Виртуальное окружение позволяет зафиксировать работающие конфигурации используемых библиотек. При необходимости можно быстро переключиться в необходимое виртуальное окружение и запустить прикладную программу в этом уникальном сочетании библиотек, настроек, конфигураций. Это позволяет быстрее повторить и локализовать проблему.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7087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4158507-1045-44D8-B5C8-B6BA7DE6FBB4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A69B32F-CA75-4572-BFA2-CEBAA2D00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052911"/>
              </p:ext>
            </p:extLst>
          </p:nvPr>
        </p:nvGraphicFramePr>
        <p:xfrm>
          <a:off x="653795" y="1393833"/>
          <a:ext cx="10918788" cy="4435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6455">
                  <a:extLst>
                    <a:ext uri="{9D8B030D-6E8A-4147-A177-3AD203B41FA5}">
                      <a16:colId xmlns:a16="http://schemas.microsoft.com/office/drawing/2014/main" val="1735183626"/>
                    </a:ext>
                  </a:extLst>
                </a:gridCol>
                <a:gridCol w="5762333">
                  <a:extLst>
                    <a:ext uri="{9D8B030D-6E8A-4147-A177-3AD203B41FA5}">
                      <a16:colId xmlns:a16="http://schemas.microsoft.com/office/drawing/2014/main" val="2441347159"/>
                    </a:ext>
                  </a:extLst>
                </a:gridCol>
              </a:tblGrid>
              <a:tr h="425442">
                <a:tc gridSpan="2"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Вот основные команды при работе с </a:t>
                      </a:r>
                      <a:r>
                        <a:rPr lang="ru-RU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</a:t>
                      </a:r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в командной строке </a:t>
                      </a:r>
                      <a:r>
                        <a:rPr lang="ru-RU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</a:t>
                      </a:r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или в терминале </a:t>
                      </a:r>
                      <a:r>
                        <a:rPr lang="ru-RU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Ubuntu</a:t>
                      </a:r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37615"/>
                  </a:ext>
                </a:extLst>
              </a:tr>
              <a:tr h="501242">
                <a:tc>
                  <a:txBody>
                    <a:bodyPr/>
                    <a:lstStyle/>
                    <a:p>
                      <a:r>
                        <a:rPr lang="ru-RU" b="1" dirty="0">
                          <a:effectLst/>
                        </a:rPr>
                        <a:t>Команда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effectLst/>
                        </a:rPr>
                        <a:t>Описание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4180771411"/>
                  </a:ext>
                </a:extLst>
              </a:tr>
              <a:tr h="501242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pip help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Справка по командам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397499666"/>
                  </a:ext>
                </a:extLst>
              </a:tr>
              <a:tr h="501242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pip search “</a:t>
                      </a:r>
                      <a:r>
                        <a:rPr lang="ru-RU">
                          <a:effectLst/>
                        </a:rPr>
                        <a:t>имя пакета”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Поиск пакета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91762857"/>
                  </a:ext>
                </a:extLst>
              </a:tr>
              <a:tr h="501242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pip show “</a:t>
                      </a:r>
                      <a:r>
                        <a:rPr lang="ru-RU">
                          <a:effectLst/>
                        </a:rPr>
                        <a:t>имя пакета”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Информация об пакете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875357152"/>
                  </a:ext>
                </a:extLst>
              </a:tr>
              <a:tr h="501242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pip install “</a:t>
                      </a:r>
                      <a:r>
                        <a:rPr lang="ru-RU">
                          <a:effectLst/>
                        </a:rPr>
                        <a:t>имя пакета”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Установка пакета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805098517"/>
                  </a:ext>
                </a:extLst>
              </a:tr>
              <a:tr h="501242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pip uninstall “</a:t>
                      </a:r>
                      <a:r>
                        <a:rPr lang="ru-RU">
                          <a:effectLst/>
                        </a:rPr>
                        <a:t>имя пакета”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Удаление пакета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18698428"/>
                  </a:ext>
                </a:extLst>
              </a:tr>
              <a:tr h="501242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pip list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Список установленных пакетов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05126129"/>
                  </a:ext>
                </a:extLst>
              </a:tr>
              <a:tr h="501242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pip install -U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Обновление пакета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846741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109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D79083-FACD-4879-BC52-6502182C9402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9D999F-DD04-4E80-AF83-EDD2222A54D0}"/>
              </a:ext>
            </a:extLst>
          </p:cNvPr>
          <p:cNvSpPr/>
          <p:nvPr/>
        </p:nvSpPr>
        <p:spPr>
          <a:xfrm>
            <a:off x="653795" y="871701"/>
            <a:ext cx="164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582AE5"/>
                </a:solidFill>
                <a:effectLst/>
                <a:latin typeface="Open Sans"/>
              </a:rPr>
              <a:t>virtualenv</a:t>
            </a:r>
            <a:endParaRPr lang="en-US" sz="2400" b="1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BDD026-CE43-46E1-AC64-F3CF28B705DD}"/>
              </a:ext>
            </a:extLst>
          </p:cNvPr>
          <p:cNvSpPr/>
          <p:nvPr/>
        </p:nvSpPr>
        <p:spPr>
          <a:xfrm>
            <a:off x="653794" y="1426846"/>
            <a:ext cx="9404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 умолчанию 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Ubuntu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утилита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virtualenv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отсутствует, ее необходимо установить.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5EE0AE-F5DE-4347-B0FC-3737F51209DA}"/>
              </a:ext>
            </a:extLst>
          </p:cNvPr>
          <p:cNvSpPr/>
          <p:nvPr/>
        </p:nvSpPr>
        <p:spPr>
          <a:xfrm>
            <a:off x="632183" y="3174321"/>
            <a:ext cx="4082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Установка осуществляется командой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D9A1F06-7DF8-45E2-BC61-2E8D24C44A90}"/>
              </a:ext>
            </a:extLst>
          </p:cNvPr>
          <p:cNvSpPr/>
          <p:nvPr/>
        </p:nvSpPr>
        <p:spPr>
          <a:xfrm>
            <a:off x="653794" y="4026260"/>
            <a:ext cx="477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этого можно пользоваться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virtualenv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4123A8-EFA9-4E42-B70F-45A3E2D6F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69" y="1998770"/>
            <a:ext cx="6687483" cy="11907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7A3747-9467-4F3F-848B-232E79B7E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69" y="4568927"/>
            <a:ext cx="6763694" cy="371527"/>
          </a:xfrm>
          <a:prstGeom prst="rect">
            <a:avLst/>
          </a:prstGeom>
        </p:spPr>
      </p:pic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0ECA2A99-2300-426C-9B73-654DC7484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624088"/>
              </p:ext>
            </p:extLst>
          </p:nvPr>
        </p:nvGraphicFramePr>
        <p:xfrm>
          <a:off x="720469" y="3594909"/>
          <a:ext cx="35877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7750">
                  <a:extLst>
                    <a:ext uri="{9D8B030D-6E8A-4147-A177-3AD203B41FA5}">
                      <a16:colId xmlns:a16="http://schemas.microsoft.com/office/drawing/2014/main" val="1098131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pip install python3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virtualenv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23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060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944D494-EEF4-4FA0-9495-7360E980176D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D184AB8-A977-4134-9C23-38F189319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10312"/>
              </p:ext>
            </p:extLst>
          </p:nvPr>
        </p:nvGraphicFramePr>
        <p:xfrm>
          <a:off x="653795" y="1348125"/>
          <a:ext cx="10918788" cy="4282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4329">
                  <a:extLst>
                    <a:ext uri="{9D8B030D-6E8A-4147-A177-3AD203B41FA5}">
                      <a16:colId xmlns:a16="http://schemas.microsoft.com/office/drawing/2014/main" val="943387840"/>
                    </a:ext>
                  </a:extLst>
                </a:gridCol>
                <a:gridCol w="6084459">
                  <a:extLst>
                    <a:ext uri="{9D8B030D-6E8A-4147-A177-3AD203B41FA5}">
                      <a16:colId xmlns:a16="http://schemas.microsoft.com/office/drawing/2014/main" val="1929974616"/>
                    </a:ext>
                  </a:extLst>
                </a:gridCol>
              </a:tblGrid>
              <a:tr h="442575">
                <a:tc gridSpan="2"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Вот основные команды при работе с </a:t>
                      </a:r>
                      <a:r>
                        <a:rPr lang="ru-RU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VirtualEnv</a:t>
                      </a:r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в командной строке </a:t>
                      </a:r>
                      <a:r>
                        <a:rPr lang="ru-RU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</a:t>
                      </a:r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в терминале </a:t>
                      </a:r>
                      <a:r>
                        <a:rPr lang="ru-RU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Ubuntu</a:t>
                      </a:r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870711"/>
                  </a:ext>
                </a:extLst>
              </a:tr>
              <a:tr h="70669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mkvirtualenv “</a:t>
                      </a:r>
                      <a:r>
                        <a:rPr lang="ru-RU">
                          <a:effectLst/>
                        </a:rPr>
                        <a:t>имя окружения”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Создать новое виртуальное окружение. Создается папка с именем “имя окружения”, содержащая всю необходимую для работы виртуального окружения информацию.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77364778"/>
                  </a:ext>
                </a:extLst>
              </a:tr>
              <a:tr h="70669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workon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Получить список окружений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50367335"/>
                  </a:ext>
                </a:extLst>
              </a:tr>
              <a:tr h="70669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workon “</a:t>
                      </a:r>
                      <a:r>
                        <a:rPr lang="ru-RU">
                          <a:effectLst/>
                        </a:rPr>
                        <a:t>имя окружения”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Изменить используемое виртуальное окружение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95792161"/>
                  </a:ext>
                </a:extLst>
              </a:tr>
              <a:tr h="70669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deactivate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Выйти из виртуального окружения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012862382"/>
                  </a:ext>
                </a:extLst>
              </a:tr>
              <a:tr h="70669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rmvirtualenv “</a:t>
                      </a:r>
                      <a:r>
                        <a:rPr lang="ru-RU">
                          <a:effectLst/>
                        </a:rPr>
                        <a:t>имя окружения”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Удалить виртуальное окружение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84482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208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A0B223-E11B-4BC4-B8FC-D46511F25538}"/>
              </a:ext>
            </a:extLst>
          </p:cNvPr>
          <p:cNvSpPr/>
          <p:nvPr/>
        </p:nvSpPr>
        <p:spPr>
          <a:xfrm>
            <a:off x="636606" y="795222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 рабочей папке виртуального окружения после создания формируется следующая структура каталогов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C08213-B994-4469-8E12-34AD64569EC6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9A91B9-C50B-4F9C-8C18-99BAD11BA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269" y="1147046"/>
            <a:ext cx="5472577" cy="553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6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6567CA-3058-4B72-80AD-D06C343683A5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2CE76EE-8437-4E1D-977C-8BBAB4B1C578}"/>
              </a:ext>
            </a:extLst>
          </p:cNvPr>
          <p:cNvSpPr/>
          <p:nvPr/>
        </p:nvSpPr>
        <p:spPr>
          <a:xfrm>
            <a:off x="703779" y="825094"/>
            <a:ext cx="867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582AE5"/>
                </a:solidFill>
                <a:effectLst/>
                <a:latin typeface="Open Sans"/>
              </a:rPr>
              <a:t>venv</a:t>
            </a:r>
            <a:endParaRPr lang="en-US" sz="2400" b="1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F86EF6-A69F-40D8-A3F5-BC91827BC42E}"/>
              </a:ext>
            </a:extLst>
          </p:cNvPr>
          <p:cNvSpPr/>
          <p:nvPr/>
        </p:nvSpPr>
        <p:spPr>
          <a:xfrm>
            <a:off x="653796" y="1333632"/>
            <a:ext cx="4594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Использование утилиты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venv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аналогично использованию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virtualenv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Создать виртуальное окружение можно следующим образом: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E98008-5925-40E1-8C7C-93F3EF01E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1" y="1055926"/>
            <a:ext cx="5729040" cy="5532053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08796C35-2DFA-4A63-BA1B-0353B9831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074983"/>
              </p:ext>
            </p:extLst>
          </p:nvPr>
        </p:nvGraphicFramePr>
        <p:xfrm>
          <a:off x="703779" y="2653241"/>
          <a:ext cx="32543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75">
                  <a:extLst>
                    <a:ext uri="{9D8B030D-6E8A-4147-A177-3AD203B41FA5}">
                      <a16:colId xmlns:a16="http://schemas.microsoft.com/office/drawing/2014/main" val="1186593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python3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dirty="0"/>
                        <a:t>m </a:t>
                      </a:r>
                      <a:r>
                        <a:rPr lang="en-US" dirty="0" err="1"/>
                        <a:t>venv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ru-RU" sz="18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имя</a:t>
                      </a:r>
                      <a:r>
                        <a:rPr lang="ru-RU" dirty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ru-RU" sz="18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папки</a:t>
                      </a:r>
                      <a:r>
                        <a:rPr lang="ru-R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source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bin/</a:t>
                      </a:r>
                      <a:r>
                        <a:rPr lang="en-US" dirty="0"/>
                        <a:t>activate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258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511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62F8B1-7A26-46CA-8FA8-F057C17A8398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0E219CF-DBCF-44BB-96CF-0E71BDD03A09}"/>
              </a:ext>
            </a:extLst>
          </p:cNvPr>
          <p:cNvSpPr/>
          <p:nvPr/>
        </p:nvSpPr>
        <p:spPr>
          <a:xfrm>
            <a:off x="653795" y="87170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выполнения скрипта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activate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при успешной активации виртуальной среды вы увидите соответствующий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промптер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перед курсором. Теперь можно устанавливать требуемые версии библиотек программного обеспечения.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F71B99-DFAA-4E7F-A2CA-75D0B2BF3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178" y="1888511"/>
            <a:ext cx="8325642" cy="205483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51A561E-0E93-45DB-8C79-D9E225FF064D}"/>
              </a:ext>
            </a:extLst>
          </p:cNvPr>
          <p:cNvSpPr/>
          <p:nvPr/>
        </p:nvSpPr>
        <p:spPr>
          <a:xfrm>
            <a:off x="653794" y="4036830"/>
            <a:ext cx="6737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Деактивировать виртуальное окружение можно командой</a:t>
            </a:r>
            <a:endParaRPr lang="ru-RU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DB6A2E54-1B8B-431D-B309-C8211A0F7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64638"/>
              </p:ext>
            </p:extLst>
          </p:nvPr>
        </p:nvGraphicFramePr>
        <p:xfrm>
          <a:off x="653794" y="4797880"/>
          <a:ext cx="11779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3217914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deactivate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7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504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AAC9381-7E4F-4EF3-B730-FB25B2CC8870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0B18FA-A7EF-4115-9B4A-E9A398FA0FFF}"/>
              </a:ext>
            </a:extLst>
          </p:cNvPr>
          <p:cNvSpPr/>
          <p:nvPr/>
        </p:nvSpPr>
        <p:spPr>
          <a:xfrm>
            <a:off x="653795" y="871701"/>
            <a:ext cx="11845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582AE5"/>
                </a:solidFill>
                <a:effectLst/>
                <a:latin typeface="Open Sans"/>
              </a:rPr>
              <a:t>conda</a:t>
            </a:r>
            <a:endParaRPr lang="en-US" sz="2400" b="1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657AE3-4E3F-47D0-8C17-929004FD52D4}"/>
              </a:ext>
            </a:extLst>
          </p:cNvPr>
          <p:cNvSpPr/>
          <p:nvPr/>
        </p:nvSpPr>
        <p:spPr>
          <a:xfrm>
            <a:off x="653795" y="1848304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Виртуальная среда создается аналогично предыдущим инструментам, при этом создается папка со всем необходимым содержимым.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FB30ACB-AF98-4505-901F-970CDE13E8B8}"/>
              </a:ext>
            </a:extLst>
          </p:cNvPr>
          <p:cNvSpPr/>
          <p:nvPr/>
        </p:nvSpPr>
        <p:spPr>
          <a:xfrm>
            <a:off x="653795" y="3253599"/>
            <a:ext cx="8899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Активировать виртуальное окружение можно с помощью команды с консоли: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B928099-8ADB-4F4A-A678-6A12FB981412}"/>
              </a:ext>
            </a:extLst>
          </p:cNvPr>
          <p:cNvSpPr/>
          <p:nvPr/>
        </p:nvSpPr>
        <p:spPr>
          <a:xfrm>
            <a:off x="653795" y="4341858"/>
            <a:ext cx="10918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Далее можно управлять содержанием виртуального окружения, добавлять нужные библиотеки:</a:t>
            </a:r>
            <a:endParaRPr lang="ru-RU" dirty="0"/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ABBE10A8-C205-4924-93BF-E46DFD821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727973"/>
              </p:ext>
            </p:extLst>
          </p:nvPr>
        </p:nvGraphicFramePr>
        <p:xfrm>
          <a:off x="653795" y="5059277"/>
          <a:ext cx="28423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358">
                  <a:extLst>
                    <a:ext uri="{9D8B030D-6E8A-4147-A177-3AD203B41FA5}">
                      <a16:colId xmlns:a16="http://schemas.microsoft.com/office/drawing/2014/main" val="3954979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conda</a:t>
                      </a:r>
                      <a:r>
                        <a:rPr lang="en-US" dirty="0"/>
                        <a:t> install </a:t>
                      </a:r>
                      <a:r>
                        <a:rPr lang="en-US" dirty="0" err="1"/>
                        <a:t>numpy</a:t>
                      </a:r>
                      <a:r>
                        <a:rPr lang="en-US" dirty="0"/>
                        <a:t> pandas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58607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CC1B1A50-9E60-48E4-8F53-822A24529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326885"/>
              </p:ext>
            </p:extLst>
          </p:nvPr>
        </p:nvGraphicFramePr>
        <p:xfrm>
          <a:off x="653795" y="3911026"/>
          <a:ext cx="34514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1480">
                  <a:extLst>
                    <a:ext uri="{9D8B030D-6E8A-4147-A177-3AD203B41FA5}">
                      <a16:colId xmlns:a16="http://schemas.microsoft.com/office/drawing/2014/main" val="2211912805"/>
                    </a:ext>
                  </a:extLst>
                </a:gridCol>
              </a:tblGrid>
              <a:tr h="289251">
                <a:tc>
                  <a:txBody>
                    <a:bodyPr/>
                    <a:lstStyle/>
                    <a:p>
                      <a:r>
                        <a:rPr lang="en-US" dirty="0" err="1"/>
                        <a:t>conda</a:t>
                      </a:r>
                      <a:r>
                        <a:rPr lang="en-US" dirty="0"/>
                        <a:t> activate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ru-RU" sz="18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имя</a:t>
                      </a:r>
                      <a:r>
                        <a:rPr lang="ru-RU" dirty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ru-RU" sz="18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окружения</a:t>
                      </a:r>
                      <a:r>
                        <a:rPr lang="ru-R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19888"/>
                  </a:ext>
                </a:extLst>
              </a:tr>
            </a:tbl>
          </a:graphicData>
        </a:graphic>
      </p:graphicFrame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1498CA03-A006-4B5B-A4CE-F4A9CD33B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29750"/>
              </p:ext>
            </p:extLst>
          </p:nvPr>
        </p:nvGraphicFramePr>
        <p:xfrm>
          <a:off x="653795" y="2607777"/>
          <a:ext cx="50993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305">
                  <a:extLst>
                    <a:ext uri="{9D8B030D-6E8A-4147-A177-3AD203B41FA5}">
                      <a16:colId xmlns:a16="http://schemas.microsoft.com/office/drawing/2014/main" val="44196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conda</a:t>
                      </a:r>
                      <a:r>
                        <a:rPr lang="en-US" dirty="0"/>
                        <a:t> create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en-US" dirty="0"/>
                        <a:t>name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ru-RU" sz="18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имя</a:t>
                      </a:r>
                      <a:r>
                        <a:rPr lang="ru-RU" dirty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ru-RU" sz="18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окружения</a:t>
                      </a:r>
                      <a:r>
                        <a:rPr lang="ru-R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python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=3.6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910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5B6BE7F-F686-4613-BC57-35926DE888D3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869AFC-110F-4FFA-A32F-96D349261F78}"/>
              </a:ext>
            </a:extLst>
          </p:cNvPr>
          <p:cNvSpPr/>
          <p:nvPr/>
        </p:nvSpPr>
        <p:spPr>
          <a:xfrm>
            <a:off x="653795" y="87170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У утилиты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conda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есть много опций, их можно увидеть через справку. Например, можно воспользоваться командой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conda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info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для получения подробной информации о текущей конфигурации.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844986-F998-4EE4-93DA-CC5ECC379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263" y="1888511"/>
            <a:ext cx="8981964" cy="368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71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7F5C29D-8346-435F-A0DF-57B94306E83B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28D7184-5703-457E-8A63-C8BCAAB512A0}"/>
              </a:ext>
            </a:extLst>
          </p:cNvPr>
          <p:cNvSpPr/>
          <p:nvPr/>
        </p:nvSpPr>
        <p:spPr>
          <a:xfrm>
            <a:off x="653795" y="825094"/>
            <a:ext cx="1311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582AE5"/>
                </a:solidFill>
                <a:effectLst/>
                <a:latin typeface="Open Sans"/>
              </a:rPr>
              <a:t>poetry</a:t>
            </a:r>
            <a:endParaRPr lang="en-US" sz="2800" b="1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FE495BE-0443-47D0-ADAC-F00341B3E4BE}"/>
              </a:ext>
            </a:extLst>
          </p:cNvPr>
          <p:cNvSpPr/>
          <p:nvPr/>
        </p:nvSpPr>
        <p:spPr>
          <a:xfrm>
            <a:off x="636605" y="1840665"/>
            <a:ext cx="1091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Poetry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это хорошая альтернатива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pip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которая позволяет отказаться от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requirements.txt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в пользу более гибкой настройки проекта. Благодаря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poetry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можно в любой момент посмотреть информацию о зависимостях любого пакета, гибко настраивать версии и обмениваться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poetry.lock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файлами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с уже заготовленным списком версий пакетов.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55FD49D-3237-4000-ACAC-F19D2625DCC4}"/>
              </a:ext>
            </a:extLst>
          </p:cNvPr>
          <p:cNvSpPr/>
          <p:nvPr/>
        </p:nvSpPr>
        <p:spPr>
          <a:xfrm>
            <a:off x="653795" y="3225660"/>
            <a:ext cx="5318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Установка осуществляется с помощью команды: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7F836D3-40F3-43AB-8634-3971D5AB3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279541"/>
              </p:ext>
            </p:extLst>
          </p:nvPr>
        </p:nvGraphicFramePr>
        <p:xfrm>
          <a:off x="653795" y="3732598"/>
          <a:ext cx="18131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180">
                  <a:extLst>
                    <a:ext uri="{9D8B030D-6E8A-4147-A177-3AD203B41FA5}">
                      <a16:colId xmlns:a16="http://schemas.microsoft.com/office/drawing/2014/main" val="180101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 install poetry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07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16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201490-252C-42BE-8375-197E0D9DA172}"/>
              </a:ext>
            </a:extLst>
          </p:cNvPr>
          <p:cNvSpPr/>
          <p:nvPr/>
        </p:nvSpPr>
        <p:spPr>
          <a:xfrm>
            <a:off x="653795" y="871701"/>
            <a:ext cx="10918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Система, управляющая виртуальными машинами, называется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гипервизор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C7C1469-D9DD-44AA-A28D-01733C1D5321}"/>
              </a:ext>
            </a:extLst>
          </p:cNvPr>
          <p:cNvSpPr/>
          <p:nvPr/>
        </p:nvSpPr>
        <p:spPr>
          <a:xfrm>
            <a:off x="2197108" y="-35021"/>
            <a:ext cx="8164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Различные подходы к созданию изолированных программных сред</a:t>
            </a:r>
            <a:endParaRPr lang="ru-RU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9B85C0C-A00A-48F7-91F8-50DF492AB381}"/>
              </a:ext>
            </a:extLst>
          </p:cNvPr>
          <p:cNvSpPr/>
          <p:nvPr/>
        </p:nvSpPr>
        <p:spPr>
          <a:xfrm>
            <a:off x="619417" y="1241033"/>
            <a:ext cx="1095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Оборудование, на котором работает виртуализация, называется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хост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его операционная система —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хостовой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D8690096-784C-E108-A0B8-DBFB08DC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99" y="2012231"/>
            <a:ext cx="8720668" cy="441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5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39D1118-AFB1-4F7D-8E61-34CB3394A9D0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259D95-51CB-4198-97C8-B5BFFAA6DAD3}"/>
              </a:ext>
            </a:extLst>
          </p:cNvPr>
          <p:cNvSpPr/>
          <p:nvPr/>
        </p:nvSpPr>
        <p:spPr>
          <a:xfrm>
            <a:off x="653795" y="825094"/>
            <a:ext cx="109187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Главный файл для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poetry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— это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pyproject.toml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Все данные о проекты должны быть записаны в нём. При установке пакетов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poetry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берёт данные из этого файла и формирует файл с зависимостями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poetry.lock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(если уже есть готовый файл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poetry.lock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то данные будут браться из него).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Toml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-файл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состоит из нескольких блоков, каждый из которых имеет свои особенности, рассмотрим их: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7DBA8AB-8BD9-4B50-82E1-BAB5286DEF94}"/>
              </a:ext>
            </a:extLst>
          </p:cNvPr>
          <p:cNvSpPr/>
          <p:nvPr/>
        </p:nvSpPr>
        <p:spPr>
          <a:xfrm>
            <a:off x="619417" y="2245066"/>
            <a:ext cx="10421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582AE5"/>
                </a:solidFill>
                <a:effectLst/>
                <a:latin typeface="Open Sans"/>
              </a:rPr>
              <a:t>[</a:t>
            </a:r>
            <a:r>
              <a:rPr lang="ru-RU" b="1" i="0" dirty="0" err="1">
                <a:solidFill>
                  <a:srgbClr val="582AE5"/>
                </a:solidFill>
                <a:effectLst/>
                <a:latin typeface="Open Sans"/>
              </a:rPr>
              <a:t>tool.poetry</a:t>
            </a:r>
            <a:r>
              <a:rPr lang="ru-RU" b="1" i="0" dirty="0">
                <a:solidFill>
                  <a:srgbClr val="582AE5"/>
                </a:solidFill>
                <a:effectLst/>
                <a:latin typeface="Open Sans"/>
              </a:rPr>
              <a:t>]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— содержит основную информацию о проекте, такую как: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D330A81-ABB5-4988-B080-CBD9DA08945E}"/>
              </a:ext>
            </a:extLst>
          </p:cNvPr>
          <p:cNvSpPr/>
          <p:nvPr/>
        </p:nvSpPr>
        <p:spPr>
          <a:xfrm>
            <a:off x="653793" y="256779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name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имя проекта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version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версия проекта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description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описание проекта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license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лицензия проекта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authors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список авторов проекта в формате 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name &lt;email&gt;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maintainers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список менторов проекта формате 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name &lt;email&gt;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readme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readme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файл проекта в формате 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inherit"/>
              </a:rPr>
              <a:t>README.rst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или 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README.md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homepage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URL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сайта проекта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repository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URL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репозитория проекта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documentation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URL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документации проекта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keywords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список ключевых слов проекта  (макс: 5)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13131"/>
                </a:solidFill>
                <a:effectLst/>
                <a:latin typeface="inherit"/>
              </a:rPr>
              <a:t>classifier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 —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список 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inherit"/>
              </a:rPr>
              <a:t>PyPI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классификаторов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50272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219C66-6D8C-4CE3-827F-DD81FC9B9A60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EE280A3-AE1A-425A-9DD1-690FEDEFB769}"/>
              </a:ext>
            </a:extLst>
          </p:cNvPr>
          <p:cNvSpPr/>
          <p:nvPr/>
        </p:nvSpPr>
        <p:spPr>
          <a:xfrm>
            <a:off x="653795" y="87170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582AE5"/>
                </a:solidFill>
                <a:effectLst/>
                <a:latin typeface="Open Sans"/>
              </a:rPr>
              <a:t>[</a:t>
            </a:r>
            <a:r>
              <a:rPr lang="ru-RU" b="1" i="0" dirty="0" err="1">
                <a:solidFill>
                  <a:srgbClr val="582AE5"/>
                </a:solidFill>
                <a:effectLst/>
                <a:latin typeface="Open Sans"/>
              </a:rPr>
              <a:t>tool.poetry.dependencies</a:t>
            </a:r>
            <a:r>
              <a:rPr lang="ru-RU" b="1" i="0" dirty="0">
                <a:solidFill>
                  <a:srgbClr val="582AE5"/>
                </a:solidFill>
                <a:effectLst/>
                <a:latin typeface="Open Sans"/>
              </a:rPr>
              <a:t>]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— содержит описание всех зависимостей проекта. Каждая зависимость должна иметь название с указанием версии, также присутствует возможность скачать проект 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github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с указанием ветки/версии/тэга, например: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13CDC50-1BDB-4BE7-BF20-1897D62FC9CC}"/>
              </a:ext>
            </a:extLst>
          </p:cNvPr>
          <p:cNvSpPr/>
          <p:nvPr/>
        </p:nvSpPr>
        <p:spPr>
          <a:xfrm>
            <a:off x="653794" y="1795031"/>
            <a:ext cx="988720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requests = "^2.26.0"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requests = { git = "https://github.com/requests/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Open Sans"/>
              </a:rPr>
              <a:t>requests.git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" }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requests = { git = "https://github.com/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Open Sans"/>
              </a:rPr>
              <a:t>kennethreitz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/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Open Sans"/>
              </a:rPr>
              <a:t>requests.git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", branch = "next" }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13131"/>
                </a:solidFill>
                <a:effectLst/>
                <a:latin typeface="Open Sans"/>
              </a:rPr>
              <a:t>numpy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 = { git = "https://github.com/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Open Sans"/>
              </a:rPr>
              <a:t>numpy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/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Open Sans"/>
              </a:rPr>
              <a:t>numpy.git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", tag = "v0.13.2" }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9DCD59-7BE3-426D-A4FD-27DA9F7A23DF}"/>
              </a:ext>
            </a:extLst>
          </p:cNvPr>
          <p:cNvSpPr/>
          <p:nvPr/>
        </p:nvSpPr>
        <p:spPr>
          <a:xfrm>
            <a:off x="568618" y="3773306"/>
            <a:ext cx="1091878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0" dirty="0">
                <a:solidFill>
                  <a:srgbClr val="582AE5"/>
                </a:solidFill>
                <a:effectLst/>
                <a:latin typeface="Open Sans"/>
              </a:rPr>
              <a:t>[</a:t>
            </a:r>
            <a:r>
              <a:rPr lang="en-US" b="1" i="0" dirty="0" err="1">
                <a:solidFill>
                  <a:srgbClr val="582AE5"/>
                </a:solidFill>
                <a:effectLst/>
                <a:latin typeface="Open Sans"/>
              </a:rPr>
              <a:t>tool.poetry.scripts</a:t>
            </a:r>
            <a:r>
              <a:rPr lang="en-US" b="1" i="0" dirty="0">
                <a:solidFill>
                  <a:srgbClr val="582AE5"/>
                </a:solidFill>
                <a:effectLst/>
                <a:latin typeface="Open Sans"/>
              </a:rPr>
              <a:t>]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 — 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 данном разделе можно описать различные сценарии или скрипты, которые будут выполняться при установке пакетов или при запуске приложения. Например: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poetry = '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Open Sans"/>
              </a:rPr>
              <a:t>poetry.console:run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'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main-run = '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Open Sans"/>
              </a:rPr>
              <a:t>new_proj.main:run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' </a:t>
            </a:r>
            <a:r>
              <a:rPr lang="en-US" b="0" i="0" dirty="0">
                <a:solidFill>
                  <a:srgbClr val="808080"/>
                </a:solidFill>
                <a:effectLst/>
                <a:latin typeface="inherit"/>
              </a:rPr>
              <a:t>(</a:t>
            </a:r>
            <a:r>
              <a:rPr lang="ru-RU" b="0" i="0" dirty="0">
                <a:solidFill>
                  <a:srgbClr val="808080"/>
                </a:solidFill>
                <a:effectLst/>
                <a:latin typeface="inherit"/>
              </a:rPr>
              <a:t>после чего достаточно запустить </a:t>
            </a:r>
            <a:r>
              <a:rPr lang="en-US" b="0" i="0" dirty="0">
                <a:solidFill>
                  <a:srgbClr val="808080"/>
                </a:solidFill>
                <a:effectLst/>
                <a:latin typeface="inherit"/>
              </a:rPr>
              <a:t>poetry main-run </a:t>
            </a:r>
            <a:r>
              <a:rPr lang="ru-RU" b="0" i="0" dirty="0">
                <a:solidFill>
                  <a:srgbClr val="808080"/>
                </a:solidFill>
                <a:effectLst/>
                <a:latin typeface="inherit"/>
              </a:rPr>
              <a:t>и будет выполнен запуск функции </a:t>
            </a:r>
            <a:r>
              <a:rPr lang="en-US" b="0" i="0" dirty="0">
                <a:solidFill>
                  <a:srgbClr val="808080"/>
                </a:solidFill>
                <a:effectLst/>
                <a:latin typeface="inherit"/>
              </a:rPr>
              <a:t>run </a:t>
            </a:r>
            <a:r>
              <a:rPr lang="ru-RU" b="0" i="0" dirty="0">
                <a:solidFill>
                  <a:srgbClr val="808080"/>
                </a:solidFill>
                <a:effectLst/>
                <a:latin typeface="inherit"/>
              </a:rPr>
              <a:t>в файле </a:t>
            </a:r>
            <a:r>
              <a:rPr lang="en-US" b="0" i="0" dirty="0" err="1">
                <a:solidFill>
                  <a:srgbClr val="808080"/>
                </a:solidFill>
                <a:effectLst/>
                <a:latin typeface="inherit"/>
              </a:rPr>
              <a:t>new_prof</a:t>
            </a:r>
            <a:r>
              <a:rPr lang="en-US" b="0" i="0" dirty="0">
                <a:solidFill>
                  <a:srgbClr val="808080"/>
                </a:solidFill>
                <a:effectLst/>
                <a:latin typeface="inherit"/>
              </a:rPr>
              <a:t>/main.py)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64871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9F6A730-A1C3-4135-A493-224B8E9EAC83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57C3072-733D-410A-99A3-40DFBF414636}"/>
              </a:ext>
            </a:extLst>
          </p:cNvPr>
          <p:cNvSpPr/>
          <p:nvPr/>
        </p:nvSpPr>
        <p:spPr>
          <a:xfrm>
            <a:off x="653795" y="1028343"/>
            <a:ext cx="1091878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582AE5"/>
                </a:solidFill>
                <a:effectLst/>
                <a:latin typeface="Open Sans"/>
              </a:rPr>
              <a:t>[</a:t>
            </a:r>
            <a:r>
              <a:rPr lang="en-US" b="1" i="0" dirty="0" err="1">
                <a:solidFill>
                  <a:srgbClr val="582AE5"/>
                </a:solidFill>
                <a:effectLst/>
                <a:latin typeface="Open Sans"/>
              </a:rPr>
              <a:t>tool.poetry.extras</a:t>
            </a:r>
            <a:r>
              <a:rPr lang="en-US" b="1" i="0" dirty="0">
                <a:solidFill>
                  <a:srgbClr val="582AE5"/>
                </a:solidFill>
                <a:effectLst/>
                <a:latin typeface="Open Sans"/>
              </a:rPr>
              <a:t>]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 — 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 данном блоке описываются группы зависимостей, которые можно устанавливать отдельно: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[</a:t>
            </a:r>
            <a:r>
              <a:rPr lang="en-US" b="1" i="0" dirty="0" err="1">
                <a:solidFill>
                  <a:srgbClr val="313131"/>
                </a:solidFill>
                <a:effectLst/>
                <a:latin typeface="Open Sans"/>
              </a:rPr>
              <a:t>tool.poetry.dependencies</a:t>
            </a:r>
            <a:r>
              <a:rPr lang="en-US" b="1" i="0" dirty="0">
                <a:solidFill>
                  <a:srgbClr val="313131"/>
                </a:solidFill>
                <a:effectLst/>
                <a:latin typeface="Open Sans"/>
              </a:rPr>
              <a:t>]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psycopg2 = { version = "^2.7", optional = true }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13131"/>
                </a:solidFill>
                <a:effectLst/>
                <a:latin typeface="inherit"/>
              </a:rPr>
              <a:t>pymysql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 = { version = "1.0.2", optional = true }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313131"/>
                </a:solidFill>
                <a:effectLst/>
                <a:latin typeface="Open Sans"/>
              </a:rPr>
              <a:t>[</a:t>
            </a:r>
            <a:r>
              <a:rPr lang="en-US" b="1" i="0" dirty="0" err="1">
                <a:solidFill>
                  <a:srgbClr val="313131"/>
                </a:solidFill>
                <a:effectLst/>
                <a:latin typeface="Open Sans"/>
              </a:rPr>
              <a:t>tool.poetry.extras</a:t>
            </a:r>
            <a:r>
              <a:rPr lang="en-US" b="1" i="0" dirty="0">
                <a:solidFill>
                  <a:srgbClr val="313131"/>
                </a:solidFill>
                <a:effectLst/>
                <a:latin typeface="Open Sans"/>
              </a:rPr>
              <a:t>]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13131"/>
                </a:solidFill>
                <a:effectLst/>
                <a:latin typeface="inherit"/>
              </a:rPr>
              <a:t>mysql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 = ["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inherit"/>
              </a:rPr>
              <a:t>pymysql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"]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13131"/>
                </a:solidFill>
                <a:effectLst/>
                <a:latin typeface="inherit"/>
              </a:rPr>
              <a:t>pgsql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 = ["psycopg2"]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Далее зависимости можно установить двумя способами: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poetry install --extras "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inherit"/>
              </a:rPr>
              <a:t>mysql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inherit"/>
              </a:rPr>
              <a:t>pgsql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"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poetry install -E 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inherit"/>
              </a:rPr>
              <a:t>mysql</a:t>
            </a: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 -E 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inherit"/>
              </a:rPr>
              <a:t>pgsql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313131"/>
                </a:solidFill>
                <a:effectLst/>
                <a:latin typeface="Open Sans"/>
              </a:rPr>
              <a:t>[</a:t>
            </a:r>
            <a:r>
              <a:rPr lang="en-US" b="1" i="0" dirty="0" err="1">
                <a:solidFill>
                  <a:srgbClr val="313131"/>
                </a:solidFill>
                <a:effectLst/>
                <a:latin typeface="Open Sans"/>
              </a:rPr>
              <a:t>tool.poetry.urls</a:t>
            </a:r>
            <a:r>
              <a:rPr lang="en-US" b="1" i="0" dirty="0">
                <a:solidFill>
                  <a:srgbClr val="313131"/>
                </a:solidFill>
                <a:effectLst/>
                <a:latin typeface="Open Sans"/>
              </a:rPr>
              <a:t>]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 — 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помимо основных 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URL, 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указанных в [</a:t>
            </a:r>
            <a:r>
              <a:rPr lang="en-US" b="0" i="0" dirty="0" err="1">
                <a:solidFill>
                  <a:srgbClr val="313131"/>
                </a:solidFill>
                <a:effectLst/>
                <a:latin typeface="Open Sans"/>
              </a:rPr>
              <a:t>tool.poetry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], 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можно указывать свои 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URL: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inherit"/>
              </a:rPr>
              <a:t>"Bug Tracker" = "https://github.com/python-poetry/poetry/issues"</a:t>
            </a:r>
            <a:endParaRPr lang="en-US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4898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4C37EA4-688F-4F1D-87E3-B2A53DAFBCCB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7476A5B-555C-47E3-8C55-31B95AECDE9A}"/>
              </a:ext>
            </a:extLst>
          </p:cNvPr>
          <p:cNvSpPr/>
          <p:nvPr/>
        </p:nvSpPr>
        <p:spPr>
          <a:xfrm>
            <a:off x="653795" y="871701"/>
            <a:ext cx="10918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Чтобы создать новый проект с помощью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poetry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достаточно выполнить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14CF9AD-FBA2-4E0D-8A1B-0C55B9F16220}"/>
              </a:ext>
            </a:extLst>
          </p:cNvPr>
          <p:cNvSpPr/>
          <p:nvPr/>
        </p:nvSpPr>
        <p:spPr>
          <a:xfrm>
            <a:off x="653795" y="1687348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чего появится папка с названием вашего проекта, в которой будет лежать файл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pyproject.toml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0DFB70-CBBF-4A7F-8829-F9BED1421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331" y="2592479"/>
            <a:ext cx="8245336" cy="3508900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1A16E01-6D2D-4B2D-8DA9-A8DF5EFA2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562550"/>
              </p:ext>
            </p:extLst>
          </p:nvPr>
        </p:nvGraphicFramePr>
        <p:xfrm>
          <a:off x="653795" y="1276350"/>
          <a:ext cx="43277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780">
                  <a:extLst>
                    <a:ext uri="{9D8B030D-6E8A-4147-A177-3AD203B41FA5}">
                      <a16:colId xmlns:a16="http://schemas.microsoft.com/office/drawing/2014/main" val="1839907038"/>
                    </a:ext>
                  </a:extLst>
                </a:gridCol>
              </a:tblGrid>
              <a:tr h="337618">
                <a:tc>
                  <a:txBody>
                    <a:bodyPr/>
                    <a:lstStyle/>
                    <a:p>
                      <a:r>
                        <a:rPr lang="ru-RU" dirty="0" err="1"/>
                        <a:t>poetry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new</a:t>
                      </a:r>
                      <a:r>
                        <a:rPr lang="ru-RU" dirty="0"/>
                        <a:t> </a:t>
                      </a:r>
                      <a:r>
                        <a:rPr lang="ru-R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ru-RU" sz="18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  <a:r>
                        <a:rPr lang="ru-RU" dirty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ru-RU" sz="18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папки</a:t>
                      </a:r>
                      <a:r>
                        <a:rPr lang="ru-RU" dirty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ru-RU" sz="18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ru-RU" dirty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ru-RU" sz="18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проектом</a:t>
                      </a:r>
                      <a:r>
                        <a:rPr lang="ru-R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867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752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8A4AF40-877F-4B4F-9E71-8B928F463CD2}"/>
              </a:ext>
            </a:extLst>
          </p:cNvPr>
          <p:cNvSpPr/>
          <p:nvPr/>
        </p:nvSpPr>
        <p:spPr>
          <a:xfrm>
            <a:off x="3496153" y="63417"/>
            <a:ext cx="519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181818"/>
                </a:solidFill>
                <a:effectLst/>
                <a:latin typeface="Mont"/>
              </a:rPr>
              <a:t>Виртуальные окружения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F91D65-6318-4316-9A60-957090ABE634}"/>
              </a:ext>
            </a:extLst>
          </p:cNvPr>
          <p:cNvSpPr/>
          <p:nvPr/>
        </p:nvSpPr>
        <p:spPr>
          <a:xfrm>
            <a:off x="653795" y="871701"/>
            <a:ext cx="10918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Чтобы установить зависимости проекта достаточно выполнить команду: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0860806-F820-4529-88A1-719F94B81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404965"/>
              </p:ext>
            </p:extLst>
          </p:nvPr>
        </p:nvGraphicFramePr>
        <p:xfrm>
          <a:off x="653795" y="1331787"/>
          <a:ext cx="146415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53">
                  <a:extLst>
                    <a:ext uri="{9D8B030D-6E8A-4147-A177-3AD203B41FA5}">
                      <a16:colId xmlns:a16="http://schemas.microsoft.com/office/drawing/2014/main" val="828142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poetry install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52153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7F20FEC8-183A-4626-AF60-7F94484E0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511821"/>
              </p:ext>
            </p:extLst>
          </p:nvPr>
        </p:nvGraphicFramePr>
        <p:xfrm>
          <a:off x="653794" y="2221112"/>
          <a:ext cx="19846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631">
                  <a:extLst>
                    <a:ext uri="{9D8B030D-6E8A-4147-A177-3AD203B41FA5}">
                      <a16:colId xmlns:a16="http://schemas.microsoft.com/office/drawing/2014/main" val="828142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poetry add </a:t>
                      </a:r>
                      <a:r>
                        <a:rPr lang="en-US" dirty="0" err="1"/>
                        <a:t>numpy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52153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5F618F1-A9AE-488D-8947-A16B95BC0A1F}"/>
              </a:ext>
            </a:extLst>
          </p:cNvPr>
          <p:cNvSpPr/>
          <p:nvPr/>
        </p:nvSpPr>
        <p:spPr>
          <a:xfrm>
            <a:off x="653794" y="1759518"/>
            <a:ext cx="10918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Чтобы добавить новую библиотеку достаточно выполнить: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BEED6D9-B62E-4838-A760-4E8230737A14}"/>
              </a:ext>
            </a:extLst>
          </p:cNvPr>
          <p:cNvSpPr/>
          <p:nvPr/>
        </p:nvSpPr>
        <p:spPr>
          <a:xfrm>
            <a:off x="653794" y="2684214"/>
            <a:ext cx="5660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Чтобы удалить зависимость достаточно выполнить:</a:t>
            </a:r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149FBF13-123F-4AD8-90AF-EC2FE72F0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91244"/>
              </p:ext>
            </p:extLst>
          </p:nvPr>
        </p:nvGraphicFramePr>
        <p:xfrm>
          <a:off x="653794" y="3144124"/>
          <a:ext cx="23590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025">
                  <a:extLst>
                    <a:ext uri="{9D8B030D-6E8A-4147-A177-3AD203B41FA5}">
                      <a16:colId xmlns:a16="http://schemas.microsoft.com/office/drawing/2014/main" val="2521852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poetry remove </a:t>
                      </a:r>
                      <a:r>
                        <a:rPr lang="en-US" dirty="0" err="1"/>
                        <a:t>numpy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43518"/>
                  </a:ext>
                </a:extLst>
              </a:tr>
            </a:tbl>
          </a:graphicData>
        </a:graphic>
      </p:graphicFrame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6494F40-1243-4880-BCEE-E3E1D4E4A827}"/>
              </a:ext>
            </a:extLst>
          </p:cNvPr>
          <p:cNvSpPr/>
          <p:nvPr/>
        </p:nvSpPr>
        <p:spPr>
          <a:xfrm>
            <a:off x="653794" y="3605542"/>
            <a:ext cx="704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Чтобы посмотреть зависимости проекта достаточно выполнить:</a:t>
            </a:r>
            <a:endParaRPr lang="ru-RU" dirty="0"/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0D86BFA9-8F5F-4D98-A577-2C2B5699C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250310"/>
              </p:ext>
            </p:extLst>
          </p:nvPr>
        </p:nvGraphicFramePr>
        <p:xfrm>
          <a:off x="653795" y="4341450"/>
          <a:ext cx="146415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53">
                  <a:extLst>
                    <a:ext uri="{9D8B030D-6E8A-4147-A177-3AD203B41FA5}">
                      <a16:colId xmlns:a16="http://schemas.microsoft.com/office/drawing/2014/main" val="383068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poetry show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10321"/>
                  </a:ext>
                </a:extLst>
              </a:tr>
            </a:tbl>
          </a:graphicData>
        </a:graphic>
      </p:graphicFrame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3AD01B9-698B-440E-9AF8-900E87743FE1}"/>
              </a:ext>
            </a:extLst>
          </p:cNvPr>
          <p:cNvSpPr/>
          <p:nvPr/>
        </p:nvSpPr>
        <p:spPr>
          <a:xfrm>
            <a:off x="653794" y="4874003"/>
            <a:ext cx="996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Также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poetry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содержит другие команды, с которыми можно ознакомиться в документации.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1330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D53B4CC-B466-4BFB-8774-E23968F3B076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BF290-9131-4AA5-B56C-D516C50AEB1F}"/>
              </a:ext>
            </a:extLst>
          </p:cNvPr>
          <p:cNvSpPr/>
          <p:nvPr/>
        </p:nvSpPr>
        <p:spPr>
          <a:xfrm>
            <a:off x="653795" y="864443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Контейнеризация приложения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— это упаковка приложения в отдельный контейнер, специальную среду с операционной системой и всеми необходимыми библиотеками, связями, зависимостями.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0DC04C8-0B7C-4A04-9515-9BA91388FFCA}"/>
              </a:ext>
            </a:extLst>
          </p:cNvPr>
          <p:cNvSpPr/>
          <p:nvPr/>
        </p:nvSpPr>
        <p:spPr>
          <a:xfrm>
            <a:off x="636605" y="1712076"/>
            <a:ext cx="109187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Контейнеризация приложений очень популярна в разработке программного обеспечения и практических задачах: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организация разработки и тестирования,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развертывание инфраструктуры распределенных систем,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эксплуатация.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D68819-27B9-44D9-8AD1-A196D761769E}"/>
              </a:ext>
            </a:extLst>
          </p:cNvPr>
          <p:cNvSpPr/>
          <p:nvPr/>
        </p:nvSpPr>
        <p:spPr>
          <a:xfrm>
            <a:off x="653795" y="3712864"/>
            <a:ext cx="109187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Технология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предназначена для разработки, установки и запуска в специальных сущностях —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контейнерах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С использованием инструментов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контейнеризуются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программные продукты, информационные системы, отдельные приложения или масштабные системы со сложной архитектурой, состоящие из множества сервисов. Так реализуется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концепция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микросервисной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архитектуры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8554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E58AFD-7300-4204-8593-6509B4226564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237E7E34-1960-47A4-AC9A-E5028CE8A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38948"/>
              </p:ext>
            </p:extLst>
          </p:nvPr>
        </p:nvGraphicFramePr>
        <p:xfrm>
          <a:off x="2119943" y="1776941"/>
          <a:ext cx="8128000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495343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389735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Различия контейнеризации и виртуализации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32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контейнеризация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виртуализация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65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экономит ресурсы и выполнять задачи быстрее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обеспечивают полный уровень изоляции гостевых операционных систем, однако на это расходуется много ресурсов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55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 </a:t>
                      </a:r>
                      <a:r>
                        <a:rPr lang="ru-RU" dirty="0" err="1"/>
                        <a:t>Docker</a:t>
                      </a:r>
                      <a:r>
                        <a:rPr lang="ru-RU" dirty="0"/>
                        <a:t> работает с низкоуровневыми инструментами основной операционной системы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виртуальная машина взаимодействует напрямую с аппаратным обеспечением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6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224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AE0B6D-F648-4DE0-BE7B-A151443A0B38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3B14FD-035D-419A-BCEE-833A7C9334DE}"/>
              </a:ext>
            </a:extLst>
          </p:cNvPr>
          <p:cNvSpPr/>
          <p:nvPr/>
        </p:nvSpPr>
        <p:spPr>
          <a:xfrm>
            <a:off x="247648" y="778221"/>
            <a:ext cx="9522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582AE5"/>
                </a:solidFill>
                <a:effectLst/>
                <a:latin typeface="Open Sans"/>
              </a:rPr>
              <a:t>Давайте познакомимся с ключевыми понятиями и терминами </a:t>
            </a:r>
            <a:r>
              <a:rPr lang="ru-RU" b="1" dirty="0" err="1">
                <a:solidFill>
                  <a:srgbClr val="582AE5"/>
                </a:solidFill>
                <a:effectLst/>
                <a:latin typeface="Open Sans"/>
              </a:rPr>
              <a:t>docker</a:t>
            </a:r>
            <a:endParaRPr lang="ru-RU" b="1" dirty="0">
              <a:solidFill>
                <a:srgbClr val="646464"/>
              </a:solidFill>
              <a:effectLst/>
              <a:latin typeface="Open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AF6E41B-1403-4207-A493-4BF2417DFB07}"/>
              </a:ext>
            </a:extLst>
          </p:cNvPr>
          <p:cNvSpPr/>
          <p:nvPr/>
        </p:nvSpPr>
        <p:spPr>
          <a:xfrm>
            <a:off x="247646" y="1060817"/>
            <a:ext cx="11630025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Платформа (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Platform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Это программный комплекс, который упаковывает приложения в контейнеры, запускает контейнеры в аппаратных средах (серверах), управляет логикой работы контейнеров, обеспечивает работу пользователя в системе. Платформа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позволяет помещать в контейнеры код и его зависимости (используемые внешние библиотеки, переменные среды окружения, служебные файлы, параметры). При таком подходе упрощается запуск, перенос, воспроизведение, масштабирование систем.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7FC2C4-6F6A-45B0-8882-D22EDDCFEDD0}"/>
              </a:ext>
            </a:extLst>
          </p:cNvPr>
          <p:cNvSpPr/>
          <p:nvPr/>
        </p:nvSpPr>
        <p:spPr>
          <a:xfrm>
            <a:off x="247648" y="2975470"/>
            <a:ext cx="11696702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 err="1">
                <a:solidFill>
                  <a:srgbClr val="646464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646464"/>
                </a:solidFill>
                <a:effectLst/>
                <a:latin typeface="Open Sans"/>
              </a:rPr>
              <a:t> «Движок» (</a:t>
            </a:r>
            <a:r>
              <a:rPr lang="ru-RU" b="1" dirty="0" err="1">
                <a:solidFill>
                  <a:srgbClr val="646464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646464"/>
                </a:solidFill>
                <a:effectLst/>
                <a:latin typeface="Open Sans"/>
              </a:rPr>
              <a:t> </a:t>
            </a:r>
            <a:r>
              <a:rPr lang="ru-RU" b="1" dirty="0" err="1">
                <a:solidFill>
                  <a:srgbClr val="646464"/>
                </a:solidFill>
                <a:effectLst/>
                <a:latin typeface="Open Sans"/>
              </a:rPr>
              <a:t>Engine</a:t>
            </a:r>
            <a:r>
              <a:rPr lang="ru-RU" b="1" dirty="0">
                <a:solidFill>
                  <a:srgbClr val="646464"/>
                </a:solidFill>
                <a:effectLst/>
                <a:latin typeface="Open Sans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Это клиент-серверное приложение, обеспечивающее весь цикл работы с технологией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Engine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может использоваться в одном из двух вариантов:  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Community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Edition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— это бесплатное ПО, основанное на  инструментах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open-source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Enterprise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— платное программное обеспечение, предназначенное для использования производственными компаниями в больших коммерческих проектах.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3595B4-C863-4029-8AEF-30F9EF1F960C}"/>
              </a:ext>
            </a:extLst>
          </p:cNvPr>
          <p:cNvSpPr/>
          <p:nvPr/>
        </p:nvSpPr>
        <p:spPr>
          <a:xfrm>
            <a:off x="247647" y="4960629"/>
            <a:ext cx="1163002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Клиент (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Client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Это основной инструмент пользователя при работе 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Взаимодействие осуществляется с использованием командной строки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CLI (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Command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Line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Interface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)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CLI пользователь вводит команды, начинающиеся с ключевого слова «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», эти команды обрабатываются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Клиентом и с использованием API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отправляются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Демону (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Daemon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46655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F17847-8503-453D-82E3-58BFBB0247DA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8E76E4-AEC1-4883-92A5-245CFE85B0B9}"/>
              </a:ext>
            </a:extLst>
          </p:cNvPr>
          <p:cNvSpPr/>
          <p:nvPr/>
        </p:nvSpPr>
        <p:spPr>
          <a:xfrm>
            <a:off x="653795" y="871701"/>
            <a:ext cx="10918788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Образ (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Image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Это набор данных, содержащий: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образ базовой операционной системы (файловая система, системные настройки, драйверы устройств),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прикладное программное обеспечение для развертывания в базовой операционной системе, с настройками,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библиотеки, служебные файлы. 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</a:pP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образ используется для создания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Контейнера (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Container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)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Различают базовые и дочерние образы: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1" dirty="0" err="1">
                <a:solidFill>
                  <a:srgbClr val="313131"/>
                </a:solidFill>
                <a:effectLst/>
                <a:latin typeface="inherit"/>
              </a:rPr>
              <a:t>Base</a:t>
            </a:r>
            <a:r>
              <a:rPr lang="ru-RU" b="0" i="1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0" i="1" dirty="0" err="1">
                <a:solidFill>
                  <a:srgbClr val="313131"/>
                </a:solidFill>
                <a:effectLst/>
                <a:latin typeface="inherit"/>
              </a:rPr>
              <a:t>images</a:t>
            </a:r>
            <a:r>
              <a:rPr lang="ru-RU" b="0" i="1" dirty="0">
                <a:solidFill>
                  <a:srgbClr val="313131"/>
                </a:solidFill>
                <a:effectLst/>
                <a:latin typeface="inherit"/>
              </a:rPr>
              <a:t> (базовые образы)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не имеют родительского образа. Обычно это образы с операционной системой, такие как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ubuntu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busybox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или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debian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1" dirty="0" err="1">
                <a:solidFill>
                  <a:srgbClr val="313131"/>
                </a:solidFill>
                <a:effectLst/>
                <a:latin typeface="inherit"/>
              </a:rPr>
              <a:t>Child</a:t>
            </a:r>
            <a:r>
              <a:rPr lang="ru-RU" b="0" i="1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0" i="1" dirty="0" err="1">
                <a:solidFill>
                  <a:srgbClr val="313131"/>
                </a:solidFill>
                <a:effectLst/>
                <a:latin typeface="inherit"/>
              </a:rPr>
              <a:t>images</a:t>
            </a:r>
            <a:r>
              <a:rPr lang="ru-RU" b="0" i="1" dirty="0">
                <a:solidFill>
                  <a:srgbClr val="313131"/>
                </a:solidFill>
                <a:effectLst/>
                <a:latin typeface="inherit"/>
              </a:rPr>
              <a:t> (дочерние образы)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построены на базовых образах и обладают дополнительной функциональностью.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Существуют официальные и пользовательские образы (любые из них могут быть базовыми и дочерними):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313131"/>
                </a:solidFill>
                <a:effectLst/>
                <a:latin typeface="inherit"/>
              </a:rPr>
              <a:t>Официальные образы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официально поддерживаются компанией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. Обычно в их названии одно слово (например,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python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ubuntu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).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313131"/>
                </a:solidFill>
                <a:effectLst/>
                <a:latin typeface="inherit"/>
              </a:rPr>
              <a:t>Пользовательские образы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создаются пользователями и построены на базовых образах. Формат имени пользовательского образа «имя </a:t>
            </a:r>
            <a:r>
              <a:rPr lang="ru-RU" dirty="0"/>
              <a:t>пользователя»/«имя образа».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65195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81ADA1C-0B4E-42AA-94BD-71F1AA866957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ED4198D-5D86-4A41-A86E-EA15E545DE8A}"/>
              </a:ext>
            </a:extLst>
          </p:cNvPr>
          <p:cNvSpPr/>
          <p:nvPr/>
        </p:nvSpPr>
        <p:spPr>
          <a:xfrm>
            <a:off x="625220" y="871701"/>
            <a:ext cx="10947363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Контейнер (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Container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Это запускаемый экземпляр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Образа. В контейнере запускаются приложения со всеми требуемыми настройками и зависимостями. Контейнер разделяет имеющиеся ресурсы на уровне ядра операционной системы с другими контейнерами, работает изолированно от других контейнеров в своей операционной системе (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hosted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OS).</a:t>
            </a:r>
          </a:p>
          <a:p>
            <a:pPr>
              <a:spcBef>
                <a:spcPts val="600"/>
              </a:spcBef>
            </a:pP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Демон (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Daemon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Это сервис, запущенный в фоновом режиме, предназначенный для управления образами, контейнерами, сетями и томами. Взаимодействие 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Демоном осуществляется через запросы к API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Реестр,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хаб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(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Hub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Это место хранения Образов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облачное хранилище. Многие провайдеры услуг хостинга предоставляют возможность хранить образы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в своих репозиториях (например,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Amazon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Yandex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). Самым популярным и наиболее используемым хранилищем является официальный репозиторий </a:t>
            </a:r>
            <a:r>
              <a:rPr lang="ru-RU" b="0" i="0" u="none" strike="noStrike" dirty="0" err="1">
                <a:solidFill>
                  <a:srgbClr val="0075B4"/>
                </a:solidFill>
                <a:effectLst/>
                <a:latin typeface="inherit"/>
                <a:hlinkClick r:id="rId5"/>
              </a:rPr>
              <a:t>Docker</a:t>
            </a:r>
            <a:r>
              <a:rPr lang="ru-RU" b="0" i="0" u="none" strike="noStrike" dirty="0">
                <a:solidFill>
                  <a:srgbClr val="0075B4"/>
                </a:solidFill>
                <a:effectLst/>
                <a:latin typeface="inherit"/>
                <a:hlinkClick r:id="rId5"/>
              </a:rPr>
              <a:t> </a:t>
            </a:r>
            <a:r>
              <a:rPr lang="ru-RU" b="0" i="0" u="none" strike="noStrike" dirty="0" err="1">
                <a:solidFill>
                  <a:srgbClr val="0075B4"/>
                </a:solidFill>
                <a:effectLst/>
                <a:latin typeface="inherit"/>
                <a:hlinkClick r:id="rId5"/>
              </a:rPr>
              <a:t>Hub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используемый при работе 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по умолчанию. Обычно в репозиториях хранятся разные версии одних и тех же образов, обладающих одинаковыми именами и разными тегами (идентификаторами образов), разделенные двоеточием. Например, 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«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python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» — официальный репозиторий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Python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на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Hub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«python:3.7-slim» — версия образа с тегом «3.7-slim» в репозитории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Python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. 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 реестр можно отправить как целый репозиторий, так и отдельный образ.</a:t>
            </a:r>
          </a:p>
        </p:txBody>
      </p:sp>
    </p:spTree>
    <p:extLst>
      <p:ext uri="{BB962C8B-B14F-4D97-AF65-F5344CB8AC3E}">
        <p14:creationId xmlns:p14="http://schemas.microsoft.com/office/powerpoint/2010/main" val="209384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D627D48-01BB-43FD-8DBC-EB497A4D9B92}"/>
              </a:ext>
            </a:extLst>
          </p:cNvPr>
          <p:cNvSpPr/>
          <p:nvPr/>
        </p:nvSpPr>
        <p:spPr>
          <a:xfrm>
            <a:off x="2197108" y="-35021"/>
            <a:ext cx="8164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Различные подходы к созданию изолированных программных сред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4D6F907-1E7A-4C25-9002-3730C32840E7}"/>
              </a:ext>
            </a:extLst>
          </p:cNvPr>
          <p:cNvSpPr/>
          <p:nvPr/>
        </p:nvSpPr>
        <p:spPr>
          <a:xfrm>
            <a:off x="653795" y="87170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 такой схеме работают все системы виртуализации, отличаясь между собой в технических деталях и реализации. Вот, например, схема работы гипервизора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Hyper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-V, который входит в состав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Microsoft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Windows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359796-0178-47F4-9F36-F8E9807F3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774" y="1795031"/>
            <a:ext cx="721143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104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5F0A5F1-4CDD-41BE-A1E9-B85DE1477D91}"/>
              </a:ext>
            </a:extLst>
          </p:cNvPr>
          <p:cNvSpPr/>
          <p:nvPr/>
        </p:nvSpPr>
        <p:spPr>
          <a:xfrm>
            <a:off x="653795" y="976343"/>
            <a:ext cx="1091878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Файл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Dockerfile</a:t>
            </a:r>
            <a:endParaRPr lang="ru-RU" b="1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Это текстовый файл, содержащий упорядоченный перечень команд, необходимых при создании (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building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)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образа (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image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). Этот файл содержит описание базового образа, который будет представлять собой исходный слой образа. Популярные официальные базовые образы: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u="none" strike="noStrike" dirty="0" err="1">
                <a:solidFill>
                  <a:srgbClr val="0075B4"/>
                </a:solidFill>
                <a:effectLst/>
                <a:latin typeface="inherit"/>
                <a:hlinkClick r:id="rId5"/>
              </a:rPr>
              <a:t>alpine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 — легкая ОС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inherit"/>
              </a:rPr>
              <a:t>linux</a:t>
            </a:r>
            <a:r>
              <a:rPr lang="ru-RU" b="0" i="0" dirty="0">
                <a:solidFill>
                  <a:srgbClr val="313131"/>
                </a:solidFill>
                <a:effectLst/>
                <a:latin typeface="inherit"/>
              </a:rPr>
              <a:t>, оптимальна для простых задач или обучения, для большинства задач требует дополнительной установки пакетов;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u="none" strike="noStrike" dirty="0" err="1">
                <a:solidFill>
                  <a:srgbClr val="0075B4"/>
                </a:solidFill>
                <a:effectLst/>
                <a:latin typeface="inherit"/>
                <a:hlinkClick r:id="rId6"/>
              </a:rPr>
              <a:t>ubuntu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— ОС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linux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с большим набором библиотек и утилит;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u="none" strike="noStrike" dirty="0" err="1">
                <a:solidFill>
                  <a:srgbClr val="0075B4"/>
                </a:solidFill>
                <a:effectLst/>
                <a:latin typeface="inherit"/>
                <a:hlinkClick r:id="rId7"/>
              </a:rPr>
              <a:t>nginx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— самый популярный и очень функциональный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web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сервер;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u="none" strike="noStrike" dirty="0" err="1">
                <a:solidFill>
                  <a:srgbClr val="0075B4"/>
                </a:solidFill>
                <a:effectLst/>
                <a:latin typeface="inherit"/>
                <a:hlinkClick r:id="rId8"/>
              </a:rPr>
              <a:t>python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— ОС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linux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с установленным программным обеспечением для работы 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Python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BE0A81-B073-47D8-A882-844F55790C02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4151035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F1AD831-3A48-427C-ACB8-5232D8169015}"/>
              </a:ext>
            </a:extLst>
          </p:cNvPr>
          <p:cNvSpPr/>
          <p:nvPr/>
        </p:nvSpPr>
        <p:spPr>
          <a:xfrm>
            <a:off x="653795" y="871701"/>
            <a:ext cx="1091878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Том (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Volume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Это специальный уровень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контейнера, который позволяет передавать данные 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контейнер.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Том это наиболее предпочтительный механизм постоянного хранения данных, используемых или создаваемых приложениями. Здесь могут храниться таблицы базы данных, конфигурационные файлы, изображения,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html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файлы, сохраненные модели в формате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pickle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и т.п.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Сетевые механизмы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(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Networking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Организуют связь между контейнерами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Соединённые с помощью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Сети (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Network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) контейнеры могут выполняться на одном и том же хосте или на разных хостах, взаимодействуя между собой как отдельные независимые сервисы. 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dirty="0" err="1">
                <a:solidFill>
                  <a:srgbClr val="313131"/>
                </a:solidFill>
                <a:effectLst/>
                <a:latin typeface="Open Sans"/>
              </a:rPr>
              <a:t>Compose</a:t>
            </a:r>
            <a:endParaRPr lang="ru-RU" b="1" dirty="0">
              <a:solidFill>
                <a:srgbClr val="313131"/>
              </a:solidFill>
              <a:effectLst/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Это инструмент экосистемы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упрощающий работу 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многоконтейнерными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приложениями.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Compose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выполняет инструкции, описанные в файле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docker-compose.yml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 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4BE2E1D-D026-42A4-863C-21E2BAAC5A89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227671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24B60B0-88CC-4682-873E-B0137F3B3E1A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4EE3C1E-BEDA-4AC9-A442-C773F7265C2D}"/>
              </a:ext>
            </a:extLst>
          </p:cNvPr>
          <p:cNvSpPr/>
          <p:nvPr/>
        </p:nvSpPr>
        <p:spPr>
          <a:xfrm>
            <a:off x="653795" y="871701"/>
            <a:ext cx="1702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582AE5"/>
                </a:solidFill>
                <a:effectLst/>
                <a:latin typeface="Open Sans"/>
              </a:rPr>
              <a:t>Установка</a:t>
            </a:r>
            <a:endParaRPr lang="ru-RU" sz="2400" b="1" dirty="0">
              <a:solidFill>
                <a:srgbClr val="646464"/>
              </a:solidFill>
              <a:effectLst/>
              <a:latin typeface="Open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DBEFD6-1E45-4BAE-B8C0-6F2CF9D4D02D}"/>
              </a:ext>
            </a:extLst>
          </p:cNvPr>
          <p:cNvSpPr/>
          <p:nvPr/>
        </p:nvSpPr>
        <p:spPr>
          <a:xfrm>
            <a:off x="653795" y="1333366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Давайте рассмотрим процедуру установки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для операционной системы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Ubuntu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Установка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для других операционных систем </a:t>
            </a:r>
            <a:r>
              <a:rPr lang="ru-RU" b="0" i="0" u="none" strike="noStrike" dirty="0">
                <a:solidFill>
                  <a:srgbClr val="0075B4"/>
                </a:solidFill>
                <a:effectLst/>
                <a:latin typeface="Open Sans"/>
                <a:hlinkClick r:id="rId5"/>
              </a:rPr>
              <a:t>подробно описана здесь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1419A0-9A4A-432D-A40A-ACF7E39A21D9}"/>
              </a:ext>
            </a:extLst>
          </p:cNvPr>
          <p:cNvSpPr/>
          <p:nvPr/>
        </p:nvSpPr>
        <p:spPr>
          <a:xfrm>
            <a:off x="653794" y="1979697"/>
            <a:ext cx="10918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Для установки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для операционной системы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Ubuntu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необходимо выбрать </a:t>
            </a:r>
            <a:r>
              <a:rPr lang="ru-RU" b="0" i="0" u="none" strike="noStrike" dirty="0">
                <a:solidFill>
                  <a:srgbClr val="0075B4"/>
                </a:solidFill>
                <a:effectLst/>
                <a:latin typeface="Open Sans"/>
                <a:hlinkClick r:id="rId6"/>
              </a:rPr>
              <a:t>на этой странице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вариант 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«</a:t>
            </a:r>
            <a:r>
              <a:rPr lang="ru-RU" b="0" i="1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0" i="1" dirty="0" err="1">
                <a:solidFill>
                  <a:srgbClr val="313131"/>
                </a:solidFill>
                <a:effectLst/>
                <a:latin typeface="Open Sans"/>
              </a:rPr>
              <a:t>for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0" i="1" dirty="0" err="1">
                <a:solidFill>
                  <a:srgbClr val="313131"/>
                </a:solidFill>
                <a:effectLst/>
                <a:latin typeface="Open Sans"/>
              </a:rPr>
              <a:t>Linux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»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После этого переходим к разделу 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«</a:t>
            </a:r>
            <a:r>
              <a:rPr lang="ru-RU" b="0" i="1" dirty="0" err="1">
                <a:solidFill>
                  <a:srgbClr val="313131"/>
                </a:solidFill>
                <a:effectLst/>
                <a:latin typeface="Open Sans"/>
              </a:rPr>
              <a:t>Server</a:t>
            </a:r>
            <a:r>
              <a:rPr lang="ru-RU" b="0" i="1" dirty="0">
                <a:solidFill>
                  <a:srgbClr val="313131"/>
                </a:solidFill>
                <a:effectLst/>
                <a:latin typeface="Open Sans"/>
              </a:rPr>
              <a:t>».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Здесь описаны варианты установки для разных версий операционных систем.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38A08B-6F18-40ED-B381-67B419425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387" y="2903027"/>
            <a:ext cx="6196488" cy="361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94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E07D37-701C-4463-B069-C34FC621961E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C65508-142B-4822-A3F2-3AA996411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274" y="1552349"/>
            <a:ext cx="8091449" cy="392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7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753540C-A19D-4421-AB21-71B65D63DA81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9DD953B-BD9C-42CC-A4B6-EBBA92467014}"/>
              </a:ext>
            </a:extLst>
          </p:cNvPr>
          <p:cNvSpPr/>
          <p:nvPr/>
        </p:nvSpPr>
        <p:spPr>
          <a:xfrm>
            <a:off x="653795" y="864443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Поскольку мы решили устанавливать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для операционной системы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Ubuntu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необходимо выбрать соответствующий пункт таблицы после чего появится инструкция по установке.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BC8212B-5D1C-4BD6-B03C-BBBB79AEC161}"/>
              </a:ext>
            </a:extLst>
          </p:cNvPr>
          <p:cNvSpPr/>
          <p:nvPr/>
        </p:nvSpPr>
        <p:spPr>
          <a:xfrm>
            <a:off x="653795" y="1596996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linux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вы можете получить информацию о характеристиках операционной системы с помощью команды: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E40C0F6-7814-4C4F-A09B-01CCAAFA5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98038"/>
              </p:ext>
            </p:extLst>
          </p:nvPr>
        </p:nvGraphicFramePr>
        <p:xfrm>
          <a:off x="653795" y="2243327"/>
          <a:ext cx="1698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880">
                  <a:extLst>
                    <a:ext uri="{9D8B030D-6E8A-4147-A177-3AD203B41FA5}">
                      <a16:colId xmlns:a16="http://schemas.microsoft.com/office/drawing/2014/main" val="2589150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uname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20093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F6E76E4-4090-47CE-9F10-DD4047697B6D}"/>
              </a:ext>
            </a:extLst>
          </p:cNvPr>
          <p:cNvSpPr/>
          <p:nvPr/>
        </p:nvSpPr>
        <p:spPr>
          <a:xfrm>
            <a:off x="653794" y="2690336"/>
            <a:ext cx="10918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того как мы убедились в правильности версии операционной системы можно переходить к следующим шагам установки.</a:t>
            </a: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Сначала необходимо удалить старые версии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установленные в системе: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FEFD9F1-C0AD-43BA-A399-43E7C0321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92508"/>
              </p:ext>
            </p:extLst>
          </p:nvPr>
        </p:nvGraphicFramePr>
        <p:xfrm>
          <a:off x="653794" y="3689835"/>
          <a:ext cx="66929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900">
                  <a:extLst>
                    <a:ext uri="{9D8B030D-6E8A-4147-A177-3AD203B41FA5}">
                      <a16:colId xmlns:a16="http://schemas.microsoft.com/office/drawing/2014/main" val="2788699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apt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get remove docker docker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engine docker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dirty="0"/>
                        <a:t>io </a:t>
                      </a:r>
                      <a:r>
                        <a:rPr lang="en-US" dirty="0" err="1"/>
                        <a:t>containerd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runc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527661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A0E4DB-ABD2-4AD9-B973-C2510B11A726}"/>
              </a:ext>
            </a:extLst>
          </p:cNvPr>
          <p:cNvSpPr/>
          <p:nvPr/>
        </p:nvSpPr>
        <p:spPr>
          <a:xfrm>
            <a:off x="637119" y="4136844"/>
            <a:ext cx="4060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Затем обновить установщик 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apt-get: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60A4BAB-23D0-41B2-BD53-1E258A53E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95380"/>
              </p:ext>
            </p:extLst>
          </p:nvPr>
        </p:nvGraphicFramePr>
        <p:xfrm>
          <a:off x="637119" y="4535571"/>
          <a:ext cx="22066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625">
                  <a:extLst>
                    <a:ext uri="{9D8B030D-6E8A-4147-A177-3AD203B41FA5}">
                      <a16:colId xmlns:a16="http://schemas.microsoft.com/office/drawing/2014/main" val="633994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apt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get update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226172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6E5A08D-1323-459F-B0D9-0496135F917D}"/>
              </a:ext>
            </a:extLst>
          </p:cNvPr>
          <p:cNvSpPr/>
          <p:nvPr/>
        </p:nvSpPr>
        <p:spPr>
          <a:xfrm>
            <a:off x="637119" y="4916687"/>
            <a:ext cx="1093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и установить необходимые пакеты для возможности использования HTTPS для установки:</a:t>
            </a:r>
            <a:endParaRPr lang="ru-RU" dirty="0"/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DB62053-CB97-44E5-9E17-4D4303D02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31271"/>
              </p:ext>
            </p:extLst>
          </p:nvPr>
        </p:nvGraphicFramePr>
        <p:xfrm>
          <a:off x="653794" y="5360504"/>
          <a:ext cx="569938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9381">
                  <a:extLst>
                    <a:ext uri="{9D8B030D-6E8A-4147-A177-3AD203B41FA5}">
                      <a16:colId xmlns:a16="http://schemas.microsoft.com/office/drawing/2014/main" val="2319731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sudo</a:t>
                      </a:r>
                      <a:r>
                        <a:rPr lang="en-US" dirty="0"/>
                        <a:t> apt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get install ca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certificates curl </a:t>
                      </a:r>
                      <a:r>
                        <a:rPr lang="en-US" dirty="0" err="1"/>
                        <a:t>gnupg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lsb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release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09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926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E660926-BA7C-4F94-A621-0735A35272D7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398ECC-8FC8-4C1C-87A1-622C80C7A058}"/>
              </a:ext>
            </a:extLst>
          </p:cNvPr>
          <p:cNvSpPr/>
          <p:nvPr/>
        </p:nvSpPr>
        <p:spPr>
          <a:xfrm>
            <a:off x="653795" y="871701"/>
            <a:ext cx="9109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этого добавляется ключ для взаимодействия с репозиторием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по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ssh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: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3F15380-FAC7-44E2-9B78-A98205352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1107"/>
              </p:ext>
            </p:extLst>
          </p:nvPr>
        </p:nvGraphicFramePr>
        <p:xfrm>
          <a:off x="653795" y="1478026"/>
          <a:ext cx="1091878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788">
                  <a:extLst>
                    <a:ext uri="{9D8B030D-6E8A-4147-A177-3AD203B41FA5}">
                      <a16:colId xmlns:a16="http://schemas.microsoft.com/office/drawing/2014/main" val="2723579353"/>
                    </a:ext>
                  </a:extLst>
                </a:gridCol>
              </a:tblGrid>
              <a:tr h="630334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$curl -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fsSL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https://download.docker.com/linux/ubuntu/gpg | 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gpg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--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dearmor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-o /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usr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/share/keyrings/docker-archive-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keyring.gpg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296721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08CBCDA-C722-418A-B5C7-D0EF5310A2C7}"/>
              </a:ext>
            </a:extLst>
          </p:cNvPr>
          <p:cNvSpPr/>
          <p:nvPr/>
        </p:nvSpPr>
        <p:spPr>
          <a:xfrm>
            <a:off x="653795" y="2068073"/>
            <a:ext cx="5959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и устанавливаются необходимые для этого настройки:</a:t>
            </a:r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F7767E5-5484-4BC0-97E9-AC51BEA5F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23767"/>
              </p:ext>
            </p:extLst>
          </p:nvPr>
        </p:nvGraphicFramePr>
        <p:xfrm>
          <a:off x="653796" y="2537238"/>
          <a:ext cx="1025233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2330">
                  <a:extLst>
                    <a:ext uri="{9D8B030D-6E8A-4147-A177-3AD203B41FA5}">
                      <a16:colId xmlns:a16="http://schemas.microsoft.com/office/drawing/2014/main" val="2410068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en-US" dirty="0"/>
                        <a:t>echo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"deb [arch=$(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dpkg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--print-architecture) signed-by=/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usr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/share/keyrings/docker-archive-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keyring.gpg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https://download.docker.com/linux/ubuntu \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lsb_release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cs) stable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|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tee /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/apt/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sources.list.d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docker.list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 /dev/null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07918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0471107-8375-41E0-A7EC-C15C542124C2}"/>
              </a:ext>
            </a:extLst>
          </p:cNvPr>
          <p:cNvSpPr/>
          <p:nvPr/>
        </p:nvSpPr>
        <p:spPr>
          <a:xfrm>
            <a:off x="585649" y="3551471"/>
            <a:ext cx="10986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Для непосвященных это может казаться магией, но эти действия описаны в официальной инструкции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по установке. При желании вы можете глубже погрузиться в этот синтаксис и разобрать действия описанных выше команд.</a:t>
            </a:r>
          </a:p>
        </p:txBody>
      </p:sp>
    </p:spTree>
    <p:extLst>
      <p:ext uri="{BB962C8B-B14F-4D97-AF65-F5344CB8AC3E}">
        <p14:creationId xmlns:p14="http://schemas.microsoft.com/office/powerpoint/2010/main" val="2367040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9025BE-CA2E-4F4D-99DE-3B939D8FA21F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Теперь у нас все готово для установки, для этого еще раз обновим установщик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apt-get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и запустим установку с помощью команды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apt-get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install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: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B3EC671-10CE-4202-9078-2095FC925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720495"/>
              </p:ext>
            </p:extLst>
          </p:nvPr>
        </p:nvGraphicFramePr>
        <p:xfrm>
          <a:off x="653795" y="1625183"/>
          <a:ext cx="59375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505">
                  <a:extLst>
                    <a:ext uri="{9D8B030D-6E8A-4147-A177-3AD203B41FA5}">
                      <a16:colId xmlns:a16="http://schemas.microsoft.com/office/drawing/2014/main" val="3834512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en-US" dirty="0" err="1"/>
                        <a:t>sudo</a:t>
                      </a:r>
                      <a:r>
                        <a:rPr lang="en-US" dirty="0"/>
                        <a:t> apt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get update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en-US" dirty="0" err="1"/>
                        <a:t>sudo</a:t>
                      </a:r>
                      <a:r>
                        <a:rPr lang="en-US" dirty="0"/>
                        <a:t> apt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get install docker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 err="1"/>
                        <a:t>ce</a:t>
                      </a:r>
                      <a:r>
                        <a:rPr lang="en-US" dirty="0"/>
                        <a:t> docker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 err="1"/>
                        <a:t>ce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cli containerd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dirty="0"/>
                        <a:t>io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6421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B564C38-F040-4991-BB06-F94FC6C8E69A}"/>
              </a:ext>
            </a:extLst>
          </p:cNvPr>
          <p:cNvSpPr/>
          <p:nvPr/>
        </p:nvSpPr>
        <p:spPr>
          <a:xfrm>
            <a:off x="653795" y="2265948"/>
            <a:ext cx="899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этого у нас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установлен, в этом можно убедиться, выполнив команду: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8B43118-65F4-4AC3-9E2B-74915A209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69979"/>
              </p:ext>
            </p:extLst>
          </p:nvPr>
        </p:nvGraphicFramePr>
        <p:xfrm>
          <a:off x="653795" y="2650180"/>
          <a:ext cx="10826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675">
                  <a:extLst>
                    <a:ext uri="{9D8B030D-6E8A-4147-A177-3AD203B41FA5}">
                      <a16:colId xmlns:a16="http://schemas.microsoft.com/office/drawing/2014/main" val="398438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en-US" dirty="0"/>
                        <a:t>docker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33390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4C3945-D790-4C48-9F81-73F047E67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762" y="2835600"/>
            <a:ext cx="6811326" cy="351521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399D1D4-F8BB-413D-BC7E-1266FE440728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9698175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14F19E5-4AC7-4EF9-9156-0EDF440FB7F7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Однако при попытке воспользоваться возможностями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на данном этапе вы потерпите неудачу, которая будет выглядеть вот так: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757596-DA1F-490C-A4A4-5DC4F5CC8723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28F5C2-04E6-45AC-A263-FD95DF0C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301" y="1611512"/>
            <a:ext cx="8265796" cy="37149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0F346FC-DB67-43D3-9D63-FAC5996B2CA3}"/>
              </a:ext>
            </a:extLst>
          </p:cNvPr>
          <p:cNvSpPr/>
          <p:nvPr/>
        </p:nvSpPr>
        <p:spPr>
          <a:xfrm>
            <a:off x="653794" y="2289669"/>
            <a:ext cx="109187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Проблема заключается в том, что обычный пользователь по умолчанию не имеет доступа к служебному сокету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unix:///var/run/docker.sock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через который происходит взаимодействие. По умолчанию запуск команд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требует прав суперпользователя, и команды должны запускаться в формате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“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sudo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…”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Для корректной работы необходимо настроить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linux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-группы, имеющие специальные права доступа к служебным ресурсам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1412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380927-6BE2-4736-9931-62B825749741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81318E-F192-49BA-8295-EF159A7834B7}"/>
              </a:ext>
            </a:extLst>
          </p:cNvPr>
          <p:cNvSpPr/>
          <p:nvPr/>
        </p:nvSpPr>
        <p:spPr>
          <a:xfrm>
            <a:off x="653795" y="87170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После установки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в операционной системе уже существует специальная группа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в которую можно добавлять пользователей. Проверить наличие группы можно в файле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/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etc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/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group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Если группы нет, то ее нужно создать: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D773729-67CC-4013-A10B-D9315F069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465937"/>
              </p:ext>
            </p:extLst>
          </p:nvPr>
        </p:nvGraphicFramePr>
        <p:xfrm>
          <a:off x="720362" y="1888511"/>
          <a:ext cx="23370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7055">
                  <a:extLst>
                    <a:ext uri="{9D8B030D-6E8A-4147-A177-3AD203B41FA5}">
                      <a16:colId xmlns:a16="http://schemas.microsoft.com/office/drawing/2014/main" val="341916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groupadd</a:t>
                      </a:r>
                      <a:r>
                        <a:rPr lang="en-US" dirty="0"/>
                        <a:t> docker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09263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BDE36F-571E-4BA2-8078-171650FD486B}"/>
              </a:ext>
            </a:extLst>
          </p:cNvPr>
          <p:cNvSpPr/>
          <p:nvPr/>
        </p:nvSpPr>
        <p:spPr>
          <a:xfrm>
            <a:off x="653795" y="2352831"/>
            <a:ext cx="3702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Добавить пользователя в группу:</a:t>
            </a:r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9173417-4C7A-4D4E-8FFA-E7A19DEC1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510694"/>
              </p:ext>
            </p:extLst>
          </p:nvPr>
        </p:nvGraphicFramePr>
        <p:xfrm>
          <a:off x="720362" y="2813959"/>
          <a:ext cx="33401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0">
                  <a:extLst>
                    <a:ext uri="{9D8B030D-6E8A-4147-A177-3AD203B41FA5}">
                      <a16:colId xmlns:a16="http://schemas.microsoft.com/office/drawing/2014/main" val="1050006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sudo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usermod</a:t>
                      </a:r>
                      <a:r>
                        <a:rPr lang="de-DE" dirty="0"/>
                        <a:t> </a:t>
                      </a:r>
                      <a:r>
                        <a:rPr lang="de-DE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de-DE" dirty="0" err="1"/>
                        <a:t>aG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393174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28D9281-81A5-435A-978E-917E010247E5}"/>
              </a:ext>
            </a:extLst>
          </p:cNvPr>
          <p:cNvSpPr/>
          <p:nvPr/>
        </p:nvSpPr>
        <p:spPr>
          <a:xfrm>
            <a:off x="653795" y="3184794"/>
            <a:ext cx="605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Проверить какие пользователи входят в группу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: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CFC1D96-8808-47B5-9008-EACB830D7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737005"/>
              </p:ext>
            </p:extLst>
          </p:nvPr>
        </p:nvGraphicFramePr>
        <p:xfrm>
          <a:off x="720362" y="3647430"/>
          <a:ext cx="232409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91">
                  <a:extLst>
                    <a:ext uri="{9D8B030D-6E8A-4147-A177-3AD203B41FA5}">
                      <a16:colId xmlns:a16="http://schemas.microsoft.com/office/drawing/2014/main" val="3865796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members docker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631424"/>
                  </a:ext>
                </a:extLst>
              </a:tr>
            </a:tbl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C3B713-E9D9-434D-832D-0E202FA51443}"/>
              </a:ext>
            </a:extLst>
          </p:cNvPr>
          <p:cNvSpPr/>
          <p:nvPr/>
        </p:nvSpPr>
        <p:spPr>
          <a:xfrm>
            <a:off x="653795" y="4111574"/>
            <a:ext cx="366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Удалить пользователя из группы:</a:t>
            </a:r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5700B321-2C7F-4B8B-8849-E16052047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242900"/>
              </p:ext>
            </p:extLst>
          </p:nvPr>
        </p:nvGraphicFramePr>
        <p:xfrm>
          <a:off x="720362" y="4507797"/>
          <a:ext cx="29972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5802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gpasswd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dirty="0"/>
                        <a:t>d user group </a:t>
                      </a:r>
                    </a:p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deluser</a:t>
                      </a:r>
                      <a:r>
                        <a:rPr lang="en-US" dirty="0"/>
                        <a:t> user group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547026"/>
                  </a:ext>
                </a:extLst>
              </a:tr>
            </a:tbl>
          </a:graphicData>
        </a:graphic>
      </p:graphicFrame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04B8ABB-1A49-4529-BE4B-BD5A1B7BB600}"/>
              </a:ext>
            </a:extLst>
          </p:cNvPr>
          <p:cNvSpPr/>
          <p:nvPr/>
        </p:nvSpPr>
        <p:spPr>
          <a:xfrm>
            <a:off x="636605" y="5272251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Для применения настроек пользователя необходимо зайти в систему. После того как группа создана, и необходимый пользователь в нее добавлен, от имени этого пользователя можно выполнять команды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295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A4881C-E213-4A61-9551-3E5A80CB8819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3174E5-C2F3-47CB-8548-CA65C1A47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351" y="1095163"/>
            <a:ext cx="6782747" cy="3029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35B126-939C-4D09-97EB-7AEDA1C798CD}"/>
              </a:ext>
            </a:extLst>
          </p:cNvPr>
          <p:cNvSpPr txBox="1"/>
          <p:nvPr/>
        </p:nvSpPr>
        <p:spPr>
          <a:xfrm>
            <a:off x="653795" y="4441478"/>
            <a:ext cx="1118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выполнении команды </a:t>
            </a:r>
            <a:r>
              <a:rPr lang="en-US" dirty="0"/>
              <a:t>docker run hello-world </a:t>
            </a:r>
            <a:r>
              <a:rPr lang="ru-RU" dirty="0"/>
              <a:t>выполняется запрос </a:t>
            </a:r>
            <a:r>
              <a:rPr lang="en-US" dirty="0"/>
              <a:t>docker-</a:t>
            </a:r>
            <a:r>
              <a:rPr lang="ru-RU" dirty="0"/>
              <a:t>образа </a:t>
            </a:r>
            <a:r>
              <a:rPr lang="en-US" dirty="0" err="1"/>
              <a:t>hello-world:latest</a:t>
            </a:r>
            <a:r>
              <a:rPr lang="en-US" dirty="0"/>
              <a:t> </a:t>
            </a:r>
            <a:r>
              <a:rPr lang="ru-RU" dirty="0"/>
              <a:t>в реестре </a:t>
            </a:r>
            <a:r>
              <a:rPr lang="en-US" dirty="0"/>
              <a:t>Docker. </a:t>
            </a:r>
            <a:r>
              <a:rPr lang="ru-RU" dirty="0"/>
              <a:t>Этот образ загружается на локальный </a:t>
            </a:r>
            <a:r>
              <a:rPr lang="en-US" dirty="0"/>
              <a:t>Docker Engine, </a:t>
            </a:r>
            <a:r>
              <a:rPr lang="ru-RU" dirty="0"/>
              <a:t>запускается в контейнере, в результате выполнения выводится сообщение «</a:t>
            </a:r>
            <a:r>
              <a:rPr lang="en-US" dirty="0"/>
              <a:t>Hello from Docker!».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57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9BFF3CE-885D-4379-8190-528A98BABBE2}"/>
              </a:ext>
            </a:extLst>
          </p:cNvPr>
          <p:cNvSpPr/>
          <p:nvPr/>
        </p:nvSpPr>
        <p:spPr>
          <a:xfrm>
            <a:off x="2197108" y="-35021"/>
            <a:ext cx="8164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Различные подходы к созданию изолированных программных сред</a:t>
            </a:r>
            <a:endParaRPr lang="ru-RU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B97A9D3-A61E-4577-9357-B72167C79EA3}"/>
              </a:ext>
            </a:extLst>
          </p:cNvPr>
          <p:cNvSpPr/>
          <p:nvPr/>
        </p:nvSpPr>
        <p:spPr>
          <a:xfrm>
            <a:off x="3915052" y="1012055"/>
            <a:ext cx="4527611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bg1"/>
                </a:solidFill>
                <a:effectLst/>
                <a:latin typeface="Open Sans"/>
              </a:rPr>
              <a:t>Технология виртуализации получила широкое распространение благодаря: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D108A46-3F3B-4E84-BCCF-FBE5CEA42160}"/>
              </a:ext>
            </a:extLst>
          </p:cNvPr>
          <p:cNvCxnSpPr>
            <a:cxnSpLocks/>
          </p:cNvCxnSpPr>
          <p:nvPr/>
        </p:nvCxnSpPr>
        <p:spPr>
          <a:xfrm flipH="1">
            <a:off x="3095540" y="1647697"/>
            <a:ext cx="1127465" cy="112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A043031A-CB9E-4922-BDB8-CA8847B58CB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178858" y="1843052"/>
            <a:ext cx="0" cy="152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9960346-4612-4769-ABD5-9F539F69186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8134712" y="1843052"/>
            <a:ext cx="1656291" cy="110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9FBBC11-38F4-4BEF-9989-A8283CE8FF04}"/>
              </a:ext>
            </a:extLst>
          </p:cNvPr>
          <p:cNvSpPr/>
          <p:nvPr/>
        </p:nvSpPr>
        <p:spPr>
          <a:xfrm>
            <a:off x="213064" y="2759203"/>
            <a:ext cx="3350034" cy="720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Оптимальному использованию аппаратных ресурсов.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65DB64E-CF02-4845-ACE8-CB40DD1A80EB}"/>
              </a:ext>
            </a:extLst>
          </p:cNvPr>
          <p:cNvSpPr/>
          <p:nvPr/>
        </p:nvSpPr>
        <p:spPr>
          <a:xfrm>
            <a:off x="4395926" y="3366856"/>
            <a:ext cx="3400147" cy="720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Дополнительным возможностям обеспечения безопасности.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7E8078B-64C4-4F54-9C4B-E30452CEB9C7}"/>
              </a:ext>
            </a:extLst>
          </p:cNvPr>
          <p:cNvSpPr/>
          <p:nvPr/>
        </p:nvSpPr>
        <p:spPr>
          <a:xfrm>
            <a:off x="8407566" y="2949056"/>
            <a:ext cx="2766873" cy="63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Быстрому развертыванию</a:t>
            </a:r>
          </a:p>
        </p:txBody>
      </p:sp>
    </p:spTree>
    <p:extLst>
      <p:ext uri="{BB962C8B-B14F-4D97-AF65-F5344CB8AC3E}">
        <p14:creationId xmlns:p14="http://schemas.microsoft.com/office/powerpoint/2010/main" val="18398679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31F4F2E-696B-42FC-8D62-4B92AB75556D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  <p:pic>
        <p:nvPicPr>
          <p:cNvPr id="1026" name="Picture 2" descr="Understanding Docker images and layers | Learn OpenShift">
            <a:extLst>
              <a:ext uri="{FF2B5EF4-FFF2-40B4-BE49-F238E27FC236}">
                <a16:creationId xmlns:a16="http://schemas.microsoft.com/office/drawing/2014/main" id="{B85A6F0A-6C8A-B236-EE58-466F4B8D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83" y="1226799"/>
            <a:ext cx="6798055" cy="449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7776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83139A-4AE4-4902-ACA3-28E0B58A8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942" y="1095049"/>
            <a:ext cx="7278116" cy="466790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31F4F2E-696B-42FC-8D62-4B92AB75556D}"/>
              </a:ext>
            </a:extLst>
          </p:cNvPr>
          <p:cNvSpPr/>
          <p:nvPr/>
        </p:nvSpPr>
        <p:spPr>
          <a:xfrm>
            <a:off x="2119943" y="208734"/>
            <a:ext cx="795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Основы контейнеризации с </a:t>
            </a:r>
            <a:r>
              <a:rPr lang="ru-RU" sz="2400" b="1" dirty="0" err="1"/>
              <a:t>docker</a:t>
            </a:r>
            <a:r>
              <a:rPr lang="ru-RU" sz="2400" b="1" dirty="0"/>
              <a:t>. Установка и настройка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5334217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A44208-9DB6-4C68-BDCE-005E723D4EB2}"/>
              </a:ext>
            </a:extLst>
          </p:cNvPr>
          <p:cNvSpPr/>
          <p:nvPr/>
        </p:nvSpPr>
        <p:spPr>
          <a:xfrm>
            <a:off x="3624424" y="124973"/>
            <a:ext cx="5309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effectLst/>
                <a:latin typeface="Open Sans"/>
              </a:rPr>
              <a:t>Базовые команды </a:t>
            </a:r>
            <a:r>
              <a:rPr lang="en-US" sz="3200" b="1" dirty="0">
                <a:effectLst/>
                <a:latin typeface="Open Sans"/>
              </a:rPr>
              <a:t>docker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21B323A-4D78-4E05-9417-45CAFE272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731106"/>
              </p:ext>
            </p:extLst>
          </p:nvPr>
        </p:nvGraphicFramePr>
        <p:xfrm>
          <a:off x="653795" y="871701"/>
          <a:ext cx="11014330" cy="542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7165">
                  <a:extLst>
                    <a:ext uri="{9D8B030D-6E8A-4147-A177-3AD203B41FA5}">
                      <a16:colId xmlns:a16="http://schemas.microsoft.com/office/drawing/2014/main" val="609480945"/>
                    </a:ext>
                  </a:extLst>
                </a:gridCol>
                <a:gridCol w="5507165">
                  <a:extLst>
                    <a:ext uri="{9D8B030D-6E8A-4147-A177-3AD203B41FA5}">
                      <a16:colId xmlns:a16="http://schemas.microsoft.com/office/drawing/2014/main" val="1708528366"/>
                    </a:ext>
                  </a:extLst>
                </a:gridCol>
              </a:tblGrid>
              <a:tr h="4227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Базовые команды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788355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--version</a:t>
                      </a:r>
                      <a:endParaRPr lang="en-US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Используемая версия docker в сжатом формате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47638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version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Расширенная информация о версиях различных компонентов docker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889014667"/>
                  </a:ext>
                </a:extLst>
              </a:tr>
              <a:tr h="223674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info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Информация о текущем состоянии docker, служебная информация, статистика, настройки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334531953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container run hello-world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Проверка работы docker («hello, world» для docker)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187066130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ps –a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Посмотреть информацию о контейнерах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269486541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rm &lt;Container ID&gt;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Удалить контейнер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19536016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stop &lt;Container ID&gt;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Остановить </a:t>
                      </a:r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</a:t>
                      </a:r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контейнер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52034700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network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Работа с </a:t>
                      </a:r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</a:t>
                      </a:r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сетями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558103160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image pull alpine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Загрузить </a:t>
                      </a:r>
                      <a:r>
                        <a:rPr lang="ru-RU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</a:t>
                      </a: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 образ (</a:t>
                      </a:r>
                      <a:r>
                        <a:rPr lang="ru-RU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</a:t>
                      </a: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ru-RU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image</a:t>
                      </a: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) операционной системы </a:t>
                      </a:r>
                      <a:r>
                        <a:rPr lang="ru-RU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alpine</a:t>
                      </a:r>
                      <a:endParaRPr lang="ru-RU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09483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136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BD41041-2EAF-48E7-828F-D3DE69A59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798887"/>
              </p:ext>
            </p:extLst>
          </p:nvPr>
        </p:nvGraphicFramePr>
        <p:xfrm>
          <a:off x="653795" y="871701"/>
          <a:ext cx="11014330" cy="5871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7165">
                  <a:extLst>
                    <a:ext uri="{9D8B030D-6E8A-4147-A177-3AD203B41FA5}">
                      <a16:colId xmlns:a16="http://schemas.microsoft.com/office/drawing/2014/main" val="609480945"/>
                    </a:ext>
                  </a:extLst>
                </a:gridCol>
                <a:gridCol w="5507165">
                  <a:extLst>
                    <a:ext uri="{9D8B030D-6E8A-4147-A177-3AD203B41FA5}">
                      <a16:colId xmlns:a16="http://schemas.microsoft.com/office/drawing/2014/main" val="1708528366"/>
                    </a:ext>
                  </a:extLst>
                </a:gridCol>
              </a:tblGrid>
              <a:tr h="4227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Базовые команды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788355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image ls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Посмотреть имеющиеся в локальной системе пользователя docker образы (docker image)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47638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container ls –a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Посмотреть все имеющиеся docker контейнеры (docker container)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889014667"/>
                  </a:ext>
                </a:extLst>
              </a:tr>
              <a:tr h="223674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container run alpine ls –l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Запустить команду «</a:t>
                      </a:r>
                      <a:r>
                        <a:rPr lang="ru-RU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ls</a:t>
                      </a: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  -l» в </a:t>
                      </a:r>
                      <a:r>
                        <a:rPr lang="ru-RU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</a:t>
                      </a: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 контейнере с </a:t>
                      </a:r>
                      <a:r>
                        <a:rPr lang="ru-RU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</a:t>
                      </a: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 образом операционной системы </a:t>
                      </a:r>
                      <a:r>
                        <a:rPr lang="ru-RU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alpine</a:t>
                      </a:r>
                      <a:endParaRPr lang="ru-RU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334531953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container run –it alpine sh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Запустить docker контейнер с docker образом с операционной системой alpine в интерактивном режиме и открыть терминал sh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187066130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container start &lt;ContainerId&gt;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Запустить docker контейнер с идентификатором &lt;ContainerId&gt;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269486541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container exec &lt;ContainerId&gt; &lt;Command&gt;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Выполнить команду &lt;Command&gt; в docker контейнере с идентификатором &lt;ContainerId&gt;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19536016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container diff &lt;ContainerId&gt;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Посмотреть изменения, сделанные в </a:t>
                      </a:r>
                      <a:r>
                        <a:rPr lang="ru-RU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</a:t>
                      </a: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 контейнере с идентификатором &lt;</a:t>
                      </a:r>
                      <a:r>
                        <a:rPr lang="ru-RU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ContainerId</a:t>
                      </a: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&gt;</a:t>
                      </a:r>
                      <a:endParaRPr lang="ru-RU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52034700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489F6B-371E-40B6-A2A0-EDAC137142D5}"/>
              </a:ext>
            </a:extLst>
          </p:cNvPr>
          <p:cNvSpPr/>
          <p:nvPr/>
        </p:nvSpPr>
        <p:spPr>
          <a:xfrm>
            <a:off x="3624424" y="124973"/>
            <a:ext cx="5309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effectLst/>
                <a:latin typeface="Open Sans"/>
              </a:rPr>
              <a:t>Базовые команды </a:t>
            </a:r>
            <a:r>
              <a:rPr lang="en-US" sz="3200" b="1" dirty="0">
                <a:effectLst/>
                <a:latin typeface="Open Sans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252702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B07328-6FC9-41D9-96AD-D3208255AE3A}"/>
              </a:ext>
            </a:extLst>
          </p:cNvPr>
          <p:cNvSpPr/>
          <p:nvPr/>
        </p:nvSpPr>
        <p:spPr>
          <a:xfrm>
            <a:off x="3624424" y="124973"/>
            <a:ext cx="5309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effectLst/>
                <a:latin typeface="Open Sans"/>
              </a:rPr>
              <a:t>Базовые команды </a:t>
            </a:r>
            <a:r>
              <a:rPr lang="en-US" sz="3200" b="1" dirty="0">
                <a:effectLst/>
                <a:latin typeface="Open Sans"/>
              </a:rPr>
              <a:t>docker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B4230E7-1A34-44DD-BFFB-6DDD17CCE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5782"/>
              </p:ext>
            </p:extLst>
          </p:nvPr>
        </p:nvGraphicFramePr>
        <p:xfrm>
          <a:off x="653795" y="871701"/>
          <a:ext cx="11014330" cy="5490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7165">
                  <a:extLst>
                    <a:ext uri="{9D8B030D-6E8A-4147-A177-3AD203B41FA5}">
                      <a16:colId xmlns:a16="http://schemas.microsoft.com/office/drawing/2014/main" val="609480945"/>
                    </a:ext>
                  </a:extLst>
                </a:gridCol>
                <a:gridCol w="5507165">
                  <a:extLst>
                    <a:ext uri="{9D8B030D-6E8A-4147-A177-3AD203B41FA5}">
                      <a16:colId xmlns:a16="http://schemas.microsoft.com/office/drawing/2014/main" val="1708528366"/>
                    </a:ext>
                  </a:extLst>
                </a:gridCol>
              </a:tblGrid>
              <a:tr h="4227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Базовые команды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788355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run -d -P --name &lt;имя контейнера&gt; &lt;имя образа&gt;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Запустить образ в контейнере в фоновом режиме (флаг –d, detached mode), все внутренние порты контейнера сделать внешними открытыми и случайными (флаг – P), внутренние (т.е. относящиеся к приложению в контейнере) и внешние (т.е. те, через которые контейнер общается в внешней средой) порты связываются.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47638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</a:t>
                      </a:r>
                      <a:r>
                        <a:rPr lang="en-US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ps</a:t>
                      </a:r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 –a –q</a:t>
                      </a:r>
                      <a:endParaRPr lang="en-US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Вывести идентификаторы всех существующих контейнеров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889014667"/>
                  </a:ext>
                </a:extLst>
              </a:tr>
              <a:tr h="223674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rm $(docker ps –a –q –f status=exited)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Удалить все контейнеры, находящиеся в статусе Exited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334531953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port &lt;Container ID&gt;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Посмотреть порты, относящиеся к контейнеру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187066130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de-DE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image build –t image_name:v1 .</a:t>
                      </a:r>
                      <a:endParaRPr lang="de-DE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Создать новый образ с тэгом image_name:v1. Последний параметр (точка,  «.»)  указывает на то, что действия происходят в текущей директории (в которой должен находится </a:t>
                      </a:r>
                      <a:r>
                        <a:rPr lang="ru-RU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Dockerfile</a:t>
                      </a: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ru-RU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26948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13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31F3F20-7247-4BD1-9A30-F8F797613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323539"/>
              </p:ext>
            </p:extLst>
          </p:nvPr>
        </p:nvGraphicFramePr>
        <p:xfrm>
          <a:off x="653795" y="871701"/>
          <a:ext cx="11014330" cy="542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7165">
                  <a:extLst>
                    <a:ext uri="{9D8B030D-6E8A-4147-A177-3AD203B41FA5}">
                      <a16:colId xmlns:a16="http://schemas.microsoft.com/office/drawing/2014/main" val="609480945"/>
                    </a:ext>
                  </a:extLst>
                </a:gridCol>
                <a:gridCol w="5507165">
                  <a:extLst>
                    <a:ext uri="{9D8B030D-6E8A-4147-A177-3AD203B41FA5}">
                      <a16:colId xmlns:a16="http://schemas.microsoft.com/office/drawing/2014/main" val="1708528366"/>
                    </a:ext>
                  </a:extLst>
                </a:gridCol>
              </a:tblGrid>
              <a:tr h="4227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Базовые команды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788355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container commit &lt;</a:t>
                      </a:r>
                      <a:r>
                        <a:rPr lang="en-US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ContainerId</a:t>
                      </a:r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&gt;</a:t>
                      </a:r>
                      <a:endParaRPr lang="en-US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Создать новый образ на основе измененного контейнера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47638306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de-DE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image tag &lt;ContainerId&gt; &lt;Image Name&gt;</a:t>
                      </a:r>
                      <a:endParaRPr lang="de-DE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Создать тег для образа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68188369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image history &lt;ContainerId&gt;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Посмотреть историю образа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877879774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image inspect &lt;ImageName&gt;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Просмотр детализированной информации об образе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148014658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image inspect –format “{{ json .Os }}” alpine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Просмотр детализированной информации об образе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89856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image inspect –format “{{ json .RootFS.Layers }}” alpine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Просмотр детализированной информации об образе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889014667"/>
                  </a:ext>
                </a:extLst>
              </a:tr>
              <a:tr h="223674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push &lt;Image name&gt;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Загрузить образ в docker репозиторий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334531953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network create &lt;</a:t>
                      </a:r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имя сети&gt;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Создать сеть docker для обмена сообщениями между контейнерами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187066130"/>
                  </a:ext>
                </a:extLst>
              </a:tr>
              <a:tr h="422746"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 run -n &lt;имя сети&gt; &lt;имя контейнера&gt;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Запустить контейнер с привязкой к</a:t>
                      </a:r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сети</a:t>
                      </a:r>
                      <a:endParaRPr lang="ru-RU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269486541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A679DF-B11E-4027-BE5B-E1838CAB0732}"/>
              </a:ext>
            </a:extLst>
          </p:cNvPr>
          <p:cNvSpPr/>
          <p:nvPr/>
        </p:nvSpPr>
        <p:spPr>
          <a:xfrm>
            <a:off x="3624424" y="124973"/>
            <a:ext cx="5309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effectLst/>
                <a:latin typeface="Open Sans"/>
              </a:rPr>
              <a:t>Базовые команды </a:t>
            </a:r>
            <a:r>
              <a:rPr lang="en-US" sz="3200" b="1" dirty="0">
                <a:effectLst/>
                <a:latin typeface="Open Sans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11691125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E57280C-69BF-48A7-958D-09FAA94CA33C}"/>
              </a:ext>
            </a:extLst>
          </p:cNvPr>
          <p:cNvSpPr/>
          <p:nvPr/>
        </p:nvSpPr>
        <p:spPr>
          <a:xfrm>
            <a:off x="653795" y="871701"/>
            <a:ext cx="2740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effectLst/>
                <a:latin typeface="Open Sans"/>
              </a:rPr>
              <a:t>Создание образа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304A25-8104-4529-A548-A6ABEBAF3EF7}"/>
              </a:ext>
            </a:extLst>
          </p:cNvPr>
          <p:cNvSpPr/>
          <p:nvPr/>
        </p:nvSpPr>
        <p:spPr>
          <a:xfrm>
            <a:off x="3624424" y="124973"/>
            <a:ext cx="5309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effectLst/>
                <a:latin typeface="Open Sans"/>
              </a:rPr>
              <a:t>Базовые команды </a:t>
            </a:r>
            <a:r>
              <a:rPr lang="en-US" sz="3200" b="1" dirty="0">
                <a:effectLst/>
                <a:latin typeface="Open Sans"/>
              </a:rPr>
              <a:t>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507F8-1B44-4AA3-8C4E-02B5EAC738D2}"/>
              </a:ext>
            </a:extLst>
          </p:cNvPr>
          <p:cNvSpPr txBox="1"/>
          <p:nvPr/>
        </p:nvSpPr>
        <p:spPr>
          <a:xfrm>
            <a:off x="653796" y="1335916"/>
            <a:ext cx="10918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Новый </a:t>
            </a:r>
            <a:r>
              <a:rPr lang="ru-RU" dirty="0" err="1"/>
              <a:t>Docker</a:t>
            </a:r>
            <a:r>
              <a:rPr lang="ru-RU" dirty="0"/>
              <a:t> образ (</a:t>
            </a:r>
            <a:r>
              <a:rPr lang="ru-RU" dirty="0" err="1"/>
              <a:t>Docker</a:t>
            </a:r>
            <a:r>
              <a:rPr lang="ru-RU" dirty="0"/>
              <a:t> </a:t>
            </a:r>
            <a:r>
              <a:rPr lang="ru-RU" dirty="0" err="1"/>
              <a:t>Image</a:t>
            </a:r>
            <a:r>
              <a:rPr lang="ru-RU" dirty="0"/>
              <a:t>) создается командой </a:t>
            </a:r>
            <a:r>
              <a:rPr lang="ru-RU" b="1" dirty="0" err="1"/>
              <a:t>docker</a:t>
            </a:r>
            <a:r>
              <a:rPr lang="ru-RU" b="1" dirty="0"/>
              <a:t> </a:t>
            </a:r>
            <a:r>
              <a:rPr lang="ru-RU" b="1" dirty="0" err="1"/>
              <a:t>build</a:t>
            </a:r>
            <a:r>
              <a:rPr lang="ru-RU" b="1" dirty="0"/>
              <a:t> </a:t>
            </a:r>
            <a:r>
              <a:rPr lang="ru-RU" dirty="0"/>
              <a:t>с использованием инструкций в </a:t>
            </a:r>
            <a:r>
              <a:rPr lang="ru-RU" b="1" dirty="0" err="1"/>
              <a:t>Dockerfile</a:t>
            </a:r>
            <a:r>
              <a:rPr lang="ru-RU" dirty="0"/>
              <a:t>, при этом подразумевается, что </a:t>
            </a:r>
            <a:r>
              <a:rPr lang="ru-RU" dirty="0" err="1"/>
              <a:t>Dockerfile</a:t>
            </a:r>
            <a:r>
              <a:rPr lang="ru-RU" dirty="0"/>
              <a:t> находится в текущей рабочей директории. Если </a:t>
            </a:r>
            <a:r>
              <a:rPr lang="ru-RU" dirty="0" err="1"/>
              <a:t>Dockerfile</a:t>
            </a:r>
            <a:r>
              <a:rPr lang="ru-RU" dirty="0"/>
              <a:t> находится в другом месте, то его на расположение нужно указать с использованием флага </a:t>
            </a:r>
            <a:r>
              <a:rPr lang="ru-RU" b="1" dirty="0"/>
              <a:t>-f</a:t>
            </a:r>
            <a:r>
              <a:rPr lang="ru-RU" dirty="0"/>
              <a:t>. В файлах </a:t>
            </a:r>
            <a:r>
              <a:rPr lang="ru-RU" dirty="0" err="1"/>
              <a:t>Dockerfile</a:t>
            </a:r>
            <a:r>
              <a:rPr lang="ru-RU" dirty="0"/>
              <a:t> содержатся следующие инструкции по созданию образа: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41FB00B0-6C69-4954-9BC8-8EF09BE93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68530"/>
              </p:ext>
            </p:extLst>
          </p:nvPr>
        </p:nvGraphicFramePr>
        <p:xfrm>
          <a:off x="653795" y="2536245"/>
          <a:ext cx="10918788" cy="397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596">
                  <a:extLst>
                    <a:ext uri="{9D8B030D-6E8A-4147-A177-3AD203B41FA5}">
                      <a16:colId xmlns:a16="http://schemas.microsoft.com/office/drawing/2014/main" val="68246615"/>
                    </a:ext>
                  </a:extLst>
                </a:gridCol>
                <a:gridCol w="3639596">
                  <a:extLst>
                    <a:ext uri="{9D8B030D-6E8A-4147-A177-3AD203B41FA5}">
                      <a16:colId xmlns:a16="http://schemas.microsoft.com/office/drawing/2014/main" val="2241930609"/>
                    </a:ext>
                  </a:extLst>
                </a:gridCol>
                <a:gridCol w="3639596">
                  <a:extLst>
                    <a:ext uri="{9D8B030D-6E8A-4147-A177-3AD203B41FA5}">
                      <a16:colId xmlns:a16="http://schemas.microsoft.com/office/drawing/2014/main" val="3488691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ru-RU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Команда</a:t>
                      </a:r>
                      <a:endParaRPr lang="ru-RU" dirty="0">
                        <a:solidFill>
                          <a:schemeClr val="bg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Назначение</a:t>
                      </a:r>
                      <a:endParaRPr lang="ru-RU">
                        <a:solidFill>
                          <a:schemeClr val="bg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Пример использования</a:t>
                      </a:r>
                      <a:endParaRPr lang="ru-RU" dirty="0">
                        <a:solidFill>
                          <a:schemeClr val="bg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82815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FROM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задаёт базовый (родительский) образ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FROM ubuntu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66893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LABEL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описывает метаданные, например сведения о том, кто создал и поддерживает образ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LABEL maintainer="researcher1"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839235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ENV</a:t>
                      </a:r>
                      <a:endParaRPr lang="en-US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устанавливает постоянные переменные среды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ENV PATH=”/home/user”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80291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RUN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выполняет команду и создаёт слой образа, используется для установки в контейнер пакетов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RUN pip install </a:t>
                      </a:r>
                      <a:r>
                        <a:rPr lang="en-US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numpy</a:t>
                      </a:r>
                      <a:endParaRPr lang="en-US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420656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397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B38F98-5A63-43B1-B5CA-26EEAAB64C6E}"/>
              </a:ext>
            </a:extLst>
          </p:cNvPr>
          <p:cNvSpPr/>
          <p:nvPr/>
        </p:nvSpPr>
        <p:spPr>
          <a:xfrm>
            <a:off x="3624424" y="124973"/>
            <a:ext cx="5309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effectLst/>
                <a:latin typeface="Open Sans"/>
              </a:rPr>
              <a:t>Базовые команды </a:t>
            </a:r>
            <a:r>
              <a:rPr lang="en-US" sz="3200" b="1" dirty="0">
                <a:effectLst/>
                <a:latin typeface="Open Sans"/>
              </a:rPr>
              <a:t>docker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3082CD5-81B0-4B20-9817-124B6184A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846696"/>
              </p:ext>
            </p:extLst>
          </p:nvPr>
        </p:nvGraphicFramePr>
        <p:xfrm>
          <a:off x="653795" y="986001"/>
          <a:ext cx="10918788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596">
                  <a:extLst>
                    <a:ext uri="{9D8B030D-6E8A-4147-A177-3AD203B41FA5}">
                      <a16:colId xmlns:a16="http://schemas.microsoft.com/office/drawing/2014/main" val="2747250528"/>
                    </a:ext>
                  </a:extLst>
                </a:gridCol>
                <a:gridCol w="3639596">
                  <a:extLst>
                    <a:ext uri="{9D8B030D-6E8A-4147-A177-3AD203B41FA5}">
                      <a16:colId xmlns:a16="http://schemas.microsoft.com/office/drawing/2014/main" val="2009474572"/>
                    </a:ext>
                  </a:extLst>
                </a:gridCol>
                <a:gridCol w="3639596">
                  <a:extLst>
                    <a:ext uri="{9D8B030D-6E8A-4147-A177-3AD203B41FA5}">
                      <a16:colId xmlns:a16="http://schemas.microsoft.com/office/drawing/2014/main" val="1049974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ru-RU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Команда</a:t>
                      </a:r>
                      <a:endParaRPr lang="ru-RU" dirty="0">
                        <a:solidFill>
                          <a:schemeClr val="bg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Назначение</a:t>
                      </a:r>
                      <a:endParaRPr lang="ru-RU">
                        <a:solidFill>
                          <a:schemeClr val="bg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Пример использования</a:t>
                      </a:r>
                      <a:endParaRPr lang="ru-RU" dirty="0">
                        <a:solidFill>
                          <a:schemeClr val="bg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58119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COPY</a:t>
                      </a:r>
                      <a:endParaRPr lang="en-US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копирует в контейнер файлы и папки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COPY . /apps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136047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ADD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копирует файлы и папки в контейнер, может распаковывать tar-файлы (архивы)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ADD test.py /apps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29520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CMD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описывает команду с аргументами, которая должна выполниться при запуске контейнера, может быть лишь одна инструкция CMD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CMD [“python”, “test.py”]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2048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WORKDIR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задаёт рабочую директорию для следующей за ней инструкции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WORKDIR /apps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600994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ARG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задаёт переменные для передачи Docker во время сборки образа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ARG </a:t>
                      </a:r>
                      <a:r>
                        <a:rPr lang="en-US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my_var</a:t>
                      </a:r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=1</a:t>
                      </a:r>
                      <a:endParaRPr lang="en-US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16903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174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AEC927-20F1-4AC0-BBA3-7AD831EFBADD}"/>
              </a:ext>
            </a:extLst>
          </p:cNvPr>
          <p:cNvSpPr/>
          <p:nvPr/>
        </p:nvSpPr>
        <p:spPr>
          <a:xfrm>
            <a:off x="3624424" y="124973"/>
            <a:ext cx="5309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effectLst/>
                <a:latin typeface="Open Sans"/>
              </a:rPr>
              <a:t>Базовые команды </a:t>
            </a:r>
            <a:r>
              <a:rPr lang="en-US" sz="3200" b="1" dirty="0">
                <a:effectLst/>
                <a:latin typeface="Open Sans"/>
              </a:rPr>
              <a:t>docker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0DEEC73-86C2-4421-91F4-2D2965F36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096773"/>
              </p:ext>
            </p:extLst>
          </p:nvPr>
        </p:nvGraphicFramePr>
        <p:xfrm>
          <a:off x="653795" y="1106170"/>
          <a:ext cx="10918788" cy="4829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596">
                  <a:extLst>
                    <a:ext uri="{9D8B030D-6E8A-4147-A177-3AD203B41FA5}">
                      <a16:colId xmlns:a16="http://schemas.microsoft.com/office/drawing/2014/main" val="1169186535"/>
                    </a:ext>
                  </a:extLst>
                </a:gridCol>
                <a:gridCol w="3639596">
                  <a:extLst>
                    <a:ext uri="{9D8B030D-6E8A-4147-A177-3AD203B41FA5}">
                      <a16:colId xmlns:a16="http://schemas.microsoft.com/office/drawing/2014/main" val="853807497"/>
                    </a:ext>
                  </a:extLst>
                </a:gridCol>
                <a:gridCol w="3639596">
                  <a:extLst>
                    <a:ext uri="{9D8B030D-6E8A-4147-A177-3AD203B41FA5}">
                      <a16:colId xmlns:a16="http://schemas.microsoft.com/office/drawing/2014/main" val="1973588875"/>
                    </a:ext>
                  </a:extLst>
                </a:gridCol>
              </a:tblGrid>
              <a:tr h="518691">
                <a:tc>
                  <a:txBody>
                    <a:bodyPr/>
                    <a:lstStyle/>
                    <a:p>
                      <a:pPr algn="l" fontAlgn="t"/>
                      <a:r>
                        <a:rPr lang="ru-RU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Команда</a:t>
                      </a:r>
                      <a:endParaRPr lang="ru-RU" dirty="0">
                        <a:solidFill>
                          <a:schemeClr val="bg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Назначение</a:t>
                      </a:r>
                      <a:endParaRPr lang="ru-RU">
                        <a:solidFill>
                          <a:schemeClr val="bg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Пример использования</a:t>
                      </a:r>
                      <a:endParaRPr lang="ru-RU" dirty="0">
                        <a:solidFill>
                          <a:schemeClr val="bg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633736596"/>
                  </a:ext>
                </a:extLst>
              </a:tr>
              <a:tr h="1743142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ENTRYPOINT</a:t>
                      </a:r>
                      <a:endParaRPr lang="en-US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предоставляет команду с аргументами для вызова во время выполнения контейнера, аргументы не переопределяются.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ENTRYPOINT ["python", "./script.py"]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599943348"/>
                  </a:ext>
                </a:extLst>
              </a:tr>
              <a:tr h="113091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EXPOSE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указывает на необходимость открыть порт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EXPOSE 8000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432775910"/>
                  </a:ext>
                </a:extLst>
              </a:tr>
              <a:tr h="143703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VOLUME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создаёт точку монтирования для работы с постоянным хранилищем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VOLUME /</a:t>
                      </a:r>
                      <a:r>
                        <a:rPr lang="en-US" dirty="0" err="1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my_volume</a:t>
                      </a:r>
                      <a:endParaRPr lang="en-US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925117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0045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69F314-4132-44B8-BB36-E7A60E32EF72}"/>
              </a:ext>
            </a:extLst>
          </p:cNvPr>
          <p:cNvSpPr/>
          <p:nvPr/>
        </p:nvSpPr>
        <p:spPr>
          <a:xfrm>
            <a:off x="3624424" y="124973"/>
            <a:ext cx="5309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effectLst/>
                <a:latin typeface="Open Sans"/>
              </a:rPr>
              <a:t>Базовые команды </a:t>
            </a:r>
            <a:r>
              <a:rPr lang="en-US" sz="3200" b="1" dirty="0">
                <a:effectLst/>
                <a:latin typeface="Open Sans"/>
              </a:rPr>
              <a:t>docker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95D6C3-293D-45A2-8426-519B1492F4F0}"/>
              </a:ext>
            </a:extLst>
          </p:cNvPr>
          <p:cNvSpPr/>
          <p:nvPr/>
        </p:nvSpPr>
        <p:spPr>
          <a:xfrm>
            <a:off x="636606" y="838527"/>
            <a:ext cx="109187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Compose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— это инструментальное средство, входящее в состав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 Оно предназначено для решения задач, связанных с развертыванием проектов, состоящих из нескольких независимых совместно работающих приложений. </a:t>
            </a:r>
            <a:r>
              <a:rPr lang="ru-RU" b="1" i="0" dirty="0" err="1">
                <a:solidFill>
                  <a:srgbClr val="313131"/>
                </a:solidFill>
                <a:effectLst/>
                <a:latin typeface="Open Sans"/>
              </a:rPr>
              <a:t>docker-compose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позволяет запускать и контролировать работу многих контейнеров, описывать их взаимодействие между собой, перезапускать при необходимости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аварийно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завершившиеся контейнеры.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17D6C14-2ABB-4C15-8312-0F3376A31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993425"/>
              </p:ext>
            </p:extLst>
          </p:nvPr>
        </p:nvGraphicFramePr>
        <p:xfrm>
          <a:off x="653794" y="2310766"/>
          <a:ext cx="10918788" cy="389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9394">
                  <a:extLst>
                    <a:ext uri="{9D8B030D-6E8A-4147-A177-3AD203B41FA5}">
                      <a16:colId xmlns:a16="http://schemas.microsoft.com/office/drawing/2014/main" val="62370805"/>
                    </a:ext>
                  </a:extLst>
                </a:gridCol>
                <a:gridCol w="5459394">
                  <a:extLst>
                    <a:ext uri="{9D8B030D-6E8A-4147-A177-3AD203B41FA5}">
                      <a16:colId xmlns:a16="http://schemas.microsoft.com/office/drawing/2014/main" val="31242461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bg1"/>
                          </a:solidFill>
                          <a:effectLst/>
                          <a:latin typeface="Open Sans"/>
                        </a:rPr>
                        <a:t>Команды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Open Sans"/>
                        </a:rPr>
                        <a:t>docker-compose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1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docker-compose build</a:t>
                      </a:r>
                      <a:endParaRPr lang="en-US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создать все необходимые </a:t>
                      </a:r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docker-</a:t>
                      </a:r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образы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769777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docker-compose up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запустить все </a:t>
                      </a:r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docker-</a:t>
                      </a:r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контейнеры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6967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docker-compose down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остановить все </a:t>
                      </a:r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docker-</a:t>
                      </a:r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контейнеры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1523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docker-compose logs -f [service name]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посмотреть </a:t>
                      </a:r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log-</a:t>
                      </a:r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файлы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4281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docker-compose ps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посмотреть все работающие контейнеры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05298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docker-compose exec [service name] [command]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выполнить команду в определенном контейнере-сервисе</a:t>
                      </a:r>
                      <a:endParaRPr lang="ru-RU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54365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docker-compose images</a:t>
                      </a:r>
                      <a:endParaRPr lang="en-US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посмотреть все доступные </a:t>
                      </a:r>
                      <a:r>
                        <a:rPr lang="en-US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docker-</a:t>
                      </a:r>
                      <a:r>
                        <a:rPr lang="ru-RU" dirty="0">
                          <a:solidFill>
                            <a:srgbClr val="313131"/>
                          </a:solidFill>
                          <a:effectLst/>
                          <a:latin typeface="inherit"/>
                        </a:rPr>
                        <a:t>образы</a:t>
                      </a:r>
                      <a:endParaRPr lang="ru-RU" dirty="0">
                        <a:solidFill>
                          <a:srgbClr val="313131"/>
                        </a:solidFill>
                        <a:effectLst/>
                        <a:latin typeface="Open Sans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08071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11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0A2384-C2D0-41E6-9982-EC03A15BFACB}"/>
              </a:ext>
            </a:extLst>
          </p:cNvPr>
          <p:cNvSpPr/>
          <p:nvPr/>
        </p:nvSpPr>
        <p:spPr>
          <a:xfrm>
            <a:off x="4057097" y="1084765"/>
            <a:ext cx="375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313131"/>
                </a:solidFill>
                <a:effectLst/>
                <a:latin typeface="Open Sans"/>
              </a:rPr>
              <a:t>Примеры виртуальных машин: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BCDA0-C320-455E-9652-7C2BFF9BF83F}"/>
              </a:ext>
            </a:extLst>
          </p:cNvPr>
          <p:cNvSpPr/>
          <p:nvPr/>
        </p:nvSpPr>
        <p:spPr>
          <a:xfrm>
            <a:off x="2197108" y="-35021"/>
            <a:ext cx="8164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Различные подходы к созданию изолированных программных сред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F135D0-69EC-4174-83EF-F8A751B74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89" y="2343704"/>
            <a:ext cx="1206255" cy="9592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016AA-4B01-4E69-968E-53CF591AE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837" y="2343704"/>
            <a:ext cx="1218519" cy="10667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3DD984-21E9-409C-A4AC-42C1140B6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951" y="2527700"/>
            <a:ext cx="1951250" cy="5853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055F9D-2E8D-41D9-9C6C-A65CA3756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0796" y="2478348"/>
            <a:ext cx="1951251" cy="634727"/>
          </a:xfrm>
          <a:prstGeom prst="rect">
            <a:avLst/>
          </a:prstGeom>
        </p:spPr>
      </p:pic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157D677D-BB58-4F8F-953E-8BBFD29C1EC2}"/>
              </a:ext>
            </a:extLst>
          </p:cNvPr>
          <p:cNvCxnSpPr>
            <a:stCxn id="2" idx="1"/>
            <a:endCxn id="3" idx="0"/>
          </p:cNvCxnSpPr>
          <p:nvPr/>
        </p:nvCxnSpPr>
        <p:spPr>
          <a:xfrm rot="10800000" flipV="1">
            <a:off x="1571517" y="1269430"/>
            <a:ext cx="2485580" cy="1074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2B990FC0-A973-48DE-86F5-A242C7705B38}"/>
              </a:ext>
            </a:extLst>
          </p:cNvPr>
          <p:cNvCxnSpPr>
            <a:endCxn id="4" idx="0"/>
          </p:cNvCxnSpPr>
          <p:nvPr/>
        </p:nvCxnSpPr>
        <p:spPr>
          <a:xfrm rot="5400000">
            <a:off x="4021549" y="1304980"/>
            <a:ext cx="1074273" cy="1003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8B6759E5-4F67-4A27-8F22-0A64BA3891E7}"/>
              </a:ext>
            </a:extLst>
          </p:cNvPr>
          <p:cNvCxnSpPr>
            <a:endCxn id="5" idx="0"/>
          </p:cNvCxnSpPr>
          <p:nvPr/>
        </p:nvCxnSpPr>
        <p:spPr>
          <a:xfrm rot="16200000" flipH="1">
            <a:off x="6015995" y="1625119"/>
            <a:ext cx="1165936" cy="6392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F5250FAF-4C0C-4A3C-9A1E-F777B66970D1}"/>
              </a:ext>
            </a:extLst>
          </p:cNvPr>
          <p:cNvCxnSpPr>
            <a:stCxn id="2" idx="3"/>
            <a:endCxn id="7" idx="0"/>
          </p:cNvCxnSpPr>
          <p:nvPr/>
        </p:nvCxnSpPr>
        <p:spPr>
          <a:xfrm>
            <a:off x="7815305" y="1269431"/>
            <a:ext cx="2331117" cy="12089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24CEC91-67EA-46AC-80DE-284615134F06}"/>
              </a:ext>
            </a:extLst>
          </p:cNvPr>
          <p:cNvSpPr/>
          <p:nvPr/>
        </p:nvSpPr>
        <p:spPr>
          <a:xfrm>
            <a:off x="638646" y="3473860"/>
            <a:ext cx="19860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бесплатный инструмент для виртуализации от корпорации 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Oracle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BBDCB50-66BA-4A30-857C-64ECDBCBBB32}"/>
              </a:ext>
            </a:extLst>
          </p:cNvPr>
          <p:cNvSpPr/>
          <p:nvPr/>
        </p:nvSpPr>
        <p:spPr>
          <a:xfrm>
            <a:off x="3136776" y="3425263"/>
            <a:ext cx="22164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обеспечивает виртуализацию серверов, рабочих столов (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desktops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), хранилищ данных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65688A8-969C-4B6B-A3E0-9592CB72C1C2}"/>
              </a:ext>
            </a:extLst>
          </p:cNvPr>
          <p:cNvSpPr/>
          <p:nvPr/>
        </p:nvSpPr>
        <p:spPr>
          <a:xfrm>
            <a:off x="5936201" y="3425263"/>
            <a:ext cx="25893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входит в состав ОС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Microsoft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Windows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, предоставляет решения по виртуализации серверов и рабочих компьютеров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BE06C18-CE2F-4988-8131-2C8EBA2B54DC}"/>
              </a:ext>
            </a:extLst>
          </p:cNvPr>
          <p:cNvSpPr/>
          <p:nvPr/>
        </p:nvSpPr>
        <p:spPr>
          <a:xfrm>
            <a:off x="9226007" y="3410495"/>
            <a:ext cx="21276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виртуализация для серверов, рабочих компьютеров и приложений (недоступен в России).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44080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1085934-BB14-4DAB-8C61-1B63C1ADB019}"/>
              </a:ext>
            </a:extLst>
          </p:cNvPr>
          <p:cNvSpPr/>
          <p:nvPr/>
        </p:nvSpPr>
        <p:spPr>
          <a:xfrm>
            <a:off x="3624424" y="124973"/>
            <a:ext cx="5309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effectLst/>
                <a:latin typeface="Open Sans"/>
              </a:rPr>
              <a:t>Базовые команды </a:t>
            </a:r>
            <a:r>
              <a:rPr lang="en-US" sz="3200" b="1" dirty="0">
                <a:effectLst/>
                <a:latin typeface="Open Sans"/>
              </a:rPr>
              <a:t>docker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A0AA61-55B3-414D-B47A-B0BE2923C7CD}"/>
              </a:ext>
            </a:extLst>
          </p:cNvPr>
          <p:cNvSpPr/>
          <p:nvPr/>
        </p:nvSpPr>
        <p:spPr>
          <a:xfrm>
            <a:off x="653795" y="871701"/>
            <a:ext cx="10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При вызове команды 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docker-compose 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ищется файл </a:t>
            </a:r>
            <a:r>
              <a:rPr lang="en-US" b="1" i="0" dirty="0">
                <a:solidFill>
                  <a:srgbClr val="313131"/>
                </a:solidFill>
                <a:effectLst/>
                <a:latin typeface="Open Sans"/>
              </a:rPr>
              <a:t>docker-</a:t>
            </a:r>
            <a:r>
              <a:rPr lang="en-US" b="1" i="0" dirty="0" err="1">
                <a:solidFill>
                  <a:srgbClr val="313131"/>
                </a:solidFill>
                <a:effectLst/>
                <a:latin typeface="Open Sans"/>
              </a:rPr>
              <a:t>compose.yml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, 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содержащий необходимые инструкции для 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docker-compose. 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Пример такого фай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2973F9-3BD2-401C-9BBE-23F93CC12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1740" y="1432727"/>
            <a:ext cx="5648519" cy="518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86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F31EB3-D203-43E8-B14E-F36502DA7E6B}"/>
              </a:ext>
            </a:extLst>
          </p:cNvPr>
          <p:cNvSpPr/>
          <p:nvPr/>
        </p:nvSpPr>
        <p:spPr>
          <a:xfrm>
            <a:off x="1571517" y="177957"/>
            <a:ext cx="722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0" dirty="0">
                <a:solidFill>
                  <a:srgbClr val="181818"/>
                </a:solidFill>
                <a:effectLst/>
                <a:latin typeface="Mont"/>
              </a:rPr>
              <a:t>Практический пример использования </a:t>
            </a:r>
            <a:r>
              <a:rPr lang="en-US" sz="2800" b="1" i="0" dirty="0">
                <a:solidFill>
                  <a:srgbClr val="181818"/>
                </a:solidFill>
                <a:effectLst/>
                <a:latin typeface="Mont"/>
              </a:rPr>
              <a:t>docker</a:t>
            </a:r>
            <a:endParaRPr lang="ru-RU" sz="2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2AD522-F839-40F1-A8EA-7C73005D85BF}"/>
              </a:ext>
            </a:extLst>
          </p:cNvPr>
          <p:cNvSpPr/>
          <p:nvPr/>
        </p:nvSpPr>
        <p:spPr>
          <a:xfrm>
            <a:off x="653795" y="942112"/>
            <a:ext cx="109187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Давайте создадим образ и запустим контейнер с этим образом.</a:t>
            </a:r>
          </a:p>
          <a:p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Для этого надо выполнить следующие шаги.</a:t>
            </a:r>
          </a:p>
          <a:p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1. Сначала попробуем запустить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-контейнер с «чистой» операционной системой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alpine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простым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python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скриптом: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4380D6E-8DF3-4963-BE82-E1D327CA0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215742"/>
              </p:ext>
            </p:extLst>
          </p:nvPr>
        </p:nvGraphicFramePr>
        <p:xfrm>
          <a:off x="655426" y="2789989"/>
          <a:ext cx="36544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4425">
                  <a:extLst>
                    <a:ext uri="{9D8B030D-6E8A-4147-A177-3AD203B41FA5}">
                      <a16:colId xmlns:a16="http://schemas.microsoft.com/office/drawing/2014/main" val="4001192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container run alpine python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56604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D7B3D9D-6693-4F07-94E8-B5964288D13F}"/>
              </a:ext>
            </a:extLst>
          </p:cNvPr>
          <p:cNvSpPr/>
          <p:nvPr/>
        </p:nvSpPr>
        <p:spPr>
          <a:xfrm>
            <a:off x="653794" y="3254380"/>
            <a:ext cx="9442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По сообщениям системы видим, что </a:t>
            </a:r>
            <a:r>
              <a:rPr lang="ru-RU" b="0" i="0" u="sng" dirty="0" err="1">
                <a:solidFill>
                  <a:srgbClr val="313131"/>
                </a:solidFill>
                <a:effectLst/>
                <a:latin typeface="Open Sans"/>
              </a:rPr>
              <a:t>python</a:t>
            </a:r>
            <a:r>
              <a:rPr lang="ru-RU" b="0" i="0" u="sng" dirty="0">
                <a:solidFill>
                  <a:srgbClr val="313131"/>
                </a:solidFill>
                <a:effectLst/>
                <a:latin typeface="Open Sans"/>
              </a:rPr>
              <a:t> в образе </a:t>
            </a:r>
            <a:r>
              <a:rPr lang="ru-RU" b="0" i="0" u="sng" dirty="0" err="1">
                <a:solidFill>
                  <a:srgbClr val="313131"/>
                </a:solidFill>
                <a:effectLst/>
                <a:latin typeface="Open Sans"/>
              </a:rPr>
              <a:t>alpine</a:t>
            </a:r>
            <a:r>
              <a:rPr lang="ru-RU" b="0" i="0" u="sng" dirty="0">
                <a:solidFill>
                  <a:srgbClr val="313131"/>
                </a:solidFill>
                <a:effectLst/>
                <a:latin typeface="Open Sans"/>
              </a:rPr>
              <a:t> по умолчанию отсутствует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. 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3473D2A-8B1B-48EA-AAE6-2421526EB525}"/>
              </a:ext>
            </a:extLst>
          </p:cNvPr>
          <p:cNvSpPr/>
          <p:nvPr/>
        </p:nvSpPr>
        <p:spPr>
          <a:xfrm>
            <a:off x="653794" y="4156233"/>
            <a:ext cx="469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2. Создаем файл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Dockerfile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с содержимым: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2FB64AF-ED41-43AB-8B4F-B1AD3D223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810169"/>
              </p:ext>
            </p:extLst>
          </p:nvPr>
        </p:nvGraphicFramePr>
        <p:xfrm>
          <a:off x="653794" y="4827196"/>
          <a:ext cx="31496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0">
                  <a:extLst>
                    <a:ext uri="{9D8B030D-6E8A-4147-A177-3AD203B41FA5}">
                      <a16:colId xmlns:a16="http://schemas.microsoft.com/office/drawing/2014/main" val="1603476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FROM alpine</a:t>
                      </a:r>
                      <a:endParaRPr lang="ru-RU" dirty="0"/>
                    </a:p>
                    <a:p>
                      <a:r>
                        <a:rPr lang="en-US" dirty="0"/>
                        <a:t> RUN </a:t>
                      </a:r>
                      <a:r>
                        <a:rPr lang="en-US" dirty="0" err="1"/>
                        <a:t>apk</a:t>
                      </a:r>
                      <a:r>
                        <a:rPr lang="en-US" dirty="0"/>
                        <a:t> add python </a:t>
                      </a:r>
                      <a:endParaRPr lang="ru-RU" dirty="0"/>
                    </a:p>
                    <a:p>
                      <a:r>
                        <a:rPr lang="en-US" dirty="0"/>
                        <a:t>COPY . /apps </a:t>
                      </a:r>
                      <a:endParaRPr lang="ru-RU" dirty="0"/>
                    </a:p>
                    <a:p>
                      <a:r>
                        <a:rPr lang="en-US" dirty="0"/>
                        <a:t>WORKDIR /apps </a:t>
                      </a:r>
                      <a:endParaRPr lang="ru-RU" dirty="0"/>
                    </a:p>
                    <a:p>
                      <a:r>
                        <a:rPr lang="en-US" dirty="0"/>
                        <a:t>CMD [“python”, “test.py”]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832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295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A30ACC6-4B74-4BD3-8EB2-D96803ADFC9A}"/>
              </a:ext>
            </a:extLst>
          </p:cNvPr>
          <p:cNvSpPr/>
          <p:nvPr/>
        </p:nvSpPr>
        <p:spPr>
          <a:xfrm>
            <a:off x="1720639" y="132836"/>
            <a:ext cx="722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0" dirty="0">
                <a:solidFill>
                  <a:srgbClr val="181818"/>
                </a:solidFill>
                <a:effectLst/>
                <a:latin typeface="Mont"/>
              </a:rPr>
              <a:t>Практический пример использования </a:t>
            </a:r>
            <a:r>
              <a:rPr lang="en-US" sz="2800" b="1" i="0" dirty="0">
                <a:solidFill>
                  <a:srgbClr val="181818"/>
                </a:solidFill>
                <a:effectLst/>
                <a:latin typeface="Mont"/>
              </a:rPr>
              <a:t>docker</a:t>
            </a:r>
            <a:endParaRPr lang="ru-RU" sz="2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1517B2-14F2-458C-A090-F65AFF2D32AA}"/>
              </a:ext>
            </a:extLst>
          </p:cNvPr>
          <p:cNvSpPr/>
          <p:nvPr/>
        </p:nvSpPr>
        <p:spPr>
          <a:xfrm>
            <a:off x="653795" y="871701"/>
            <a:ext cx="8499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3. Создаем файл test.py, который будет выполняться в контейнере, например: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60BB7DE-8F90-407C-8CB6-81DF14336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531147"/>
              </p:ext>
            </p:extLst>
          </p:nvPr>
        </p:nvGraphicFramePr>
        <p:xfrm>
          <a:off x="653795" y="1444317"/>
          <a:ext cx="29305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525">
                  <a:extLst>
                    <a:ext uri="{9D8B030D-6E8A-4147-A177-3AD203B41FA5}">
                      <a16:colId xmlns:a16="http://schemas.microsoft.com/office/drawing/2014/main" val="1663849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= [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**2 for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in range(1,11)] </a:t>
                      </a:r>
                    </a:p>
                    <a:p>
                      <a:r>
                        <a:rPr lang="en-US" dirty="0"/>
                        <a:t>print(a)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033370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507FB1-C3FC-4931-BF14-2E33C8444A39}"/>
              </a:ext>
            </a:extLst>
          </p:cNvPr>
          <p:cNvSpPr/>
          <p:nvPr/>
        </p:nvSpPr>
        <p:spPr>
          <a:xfrm>
            <a:off x="653795" y="2029495"/>
            <a:ext cx="2838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4. Создаем 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Docker 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образ:</a:t>
            </a:r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766F20A-A9ED-4D04-92CF-25763271B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191381"/>
              </p:ext>
            </p:extLst>
          </p:nvPr>
        </p:nvGraphicFramePr>
        <p:xfrm>
          <a:off x="653795" y="2453729"/>
          <a:ext cx="39687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750">
                  <a:extLst>
                    <a:ext uri="{9D8B030D-6E8A-4147-A177-3AD203B41FA5}">
                      <a16:colId xmlns:a16="http://schemas.microsoft.com/office/drawing/2014/main" val="1643874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image build -t test_python:0.1 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510041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63A6B4A-3438-428C-A5B2-2116F60E3709}"/>
              </a:ext>
            </a:extLst>
          </p:cNvPr>
          <p:cNvSpPr/>
          <p:nvPr/>
        </p:nvSpPr>
        <p:spPr>
          <a:xfrm>
            <a:off x="536319" y="2877963"/>
            <a:ext cx="1103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Open Sans"/>
              </a:rPr>
              <a:t>Важно не забыть точку в конце этой конструкции. Она имеет важное значение, обозначает текущую директорию.</a:t>
            </a:r>
            <a:endParaRPr lang="ru-RU" dirty="0">
              <a:highlight>
                <a:srgbClr val="FFFF00"/>
              </a:highligh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EDC3BE8-9210-4523-9ADF-D8E4CB789934}"/>
              </a:ext>
            </a:extLst>
          </p:cNvPr>
          <p:cNvSpPr/>
          <p:nvPr/>
        </p:nvSpPr>
        <p:spPr>
          <a:xfrm>
            <a:off x="653795" y="3577688"/>
            <a:ext cx="9565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5. Запускаем контейнер с использованием созданного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Docker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образа: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3CBD4CE-72D3-4F5B-A340-B6E192575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71186"/>
              </p:ext>
            </p:extLst>
          </p:nvPr>
        </p:nvGraphicFramePr>
        <p:xfrm>
          <a:off x="612564" y="3998730"/>
          <a:ext cx="37401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0150">
                  <a:extLst>
                    <a:ext uri="{9D8B030D-6E8A-4147-A177-3AD203B41FA5}">
                      <a16:colId xmlns:a16="http://schemas.microsoft.com/office/drawing/2014/main" val="4292723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container run test_python:0.1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79184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848208B-FF08-4040-91FE-3AFD459499E0}"/>
              </a:ext>
            </a:extLst>
          </p:cNvPr>
          <p:cNvSpPr/>
          <p:nvPr/>
        </p:nvSpPr>
        <p:spPr>
          <a:xfrm>
            <a:off x="612564" y="4369570"/>
            <a:ext cx="5130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6. Проверяем статус запущенного контейнера:</a:t>
            </a:r>
            <a:endParaRPr lang="ru-RU" dirty="0"/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72DCDDC0-7E2C-4034-A491-BB36D9495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431953"/>
              </p:ext>
            </p:extLst>
          </p:nvPr>
        </p:nvGraphicFramePr>
        <p:xfrm>
          <a:off x="612564" y="4737218"/>
          <a:ext cx="22161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150">
                  <a:extLst>
                    <a:ext uri="{9D8B030D-6E8A-4147-A177-3AD203B41FA5}">
                      <a16:colId xmlns:a16="http://schemas.microsoft.com/office/drawing/2014/main" val="2433333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container ls -a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5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066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B8196AB-65FA-4096-81E0-213ABAE8F8E7}"/>
              </a:ext>
            </a:extLst>
          </p:cNvPr>
          <p:cNvSpPr/>
          <p:nvPr/>
        </p:nvSpPr>
        <p:spPr>
          <a:xfrm>
            <a:off x="653795" y="873390"/>
            <a:ext cx="389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effectLst/>
                <a:latin typeface="Open Sans"/>
              </a:rPr>
              <a:t>Подход №2 — Контейнеризация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4E62F2-E715-4A37-B9E8-AFDCD6565251}"/>
              </a:ext>
            </a:extLst>
          </p:cNvPr>
          <p:cNvSpPr/>
          <p:nvPr/>
        </p:nvSpPr>
        <p:spPr>
          <a:xfrm>
            <a:off x="2197108" y="-35021"/>
            <a:ext cx="8164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181818"/>
                </a:solidFill>
                <a:effectLst/>
                <a:latin typeface="Mont"/>
              </a:rPr>
              <a:t>Различные подходы к созданию изолированных программных сред</a:t>
            </a:r>
            <a:endParaRPr lang="ru-RU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B4613EB-4BF4-4D90-8828-F50069037B1B}"/>
              </a:ext>
            </a:extLst>
          </p:cNvPr>
          <p:cNvSpPr/>
          <p:nvPr/>
        </p:nvSpPr>
        <p:spPr>
          <a:xfrm>
            <a:off x="653795" y="1320136"/>
            <a:ext cx="1091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</a:t>
            </a:r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контейнерная виртуализация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 — это виртуализация на уровне </a:t>
            </a:r>
            <a:r>
              <a:rPr lang="ru-RU" b="0" i="0" dirty="0" err="1">
                <a:solidFill>
                  <a:srgbClr val="313131"/>
                </a:solidFill>
                <a:effectLst/>
                <a:latin typeface="Open Sans"/>
              </a:rPr>
              <a:t>хостовой</a:t>
            </a:r>
            <a:r>
              <a:rPr lang="ru-RU" b="0" i="0" dirty="0">
                <a:solidFill>
                  <a:srgbClr val="313131"/>
                </a:solidFill>
                <a:effectLst/>
                <a:latin typeface="Open Sans"/>
              </a:rPr>
              <a:t> операционной системы, которая позволяет запускать изолированные виртуальные системы на одном физическом узле, но не позволяет запускать операционные системы с ядрами, отличными от типа ядра базовой операционной системы.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0595EC-655F-408B-84E2-99E55F702682}"/>
              </a:ext>
            </a:extLst>
          </p:cNvPr>
          <p:cNvSpPr/>
          <p:nvPr/>
        </p:nvSpPr>
        <p:spPr>
          <a:xfrm>
            <a:off x="653795" y="4949383"/>
            <a:ext cx="1091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22222"/>
                </a:solidFill>
                <a:effectLst/>
                <a:latin typeface="Open Sans"/>
              </a:rPr>
              <a:t>Инструментов для виртуализации и контейнеризации достаточно много. </a:t>
            </a:r>
            <a:r>
              <a:rPr lang="ru-RU" dirty="0"/>
              <a:t>В этой  лекции мы ограничимся рассмотрением инструмента </a:t>
            </a:r>
            <a:r>
              <a:rPr lang="ru-RU" b="1" dirty="0" err="1"/>
              <a:t>VirtualBox</a:t>
            </a:r>
            <a:r>
              <a:rPr lang="ru-RU" dirty="0"/>
              <a:t> для виртуализации и </a:t>
            </a:r>
            <a:r>
              <a:rPr lang="ru-RU" b="1" dirty="0" err="1"/>
              <a:t>Docker</a:t>
            </a:r>
            <a:r>
              <a:rPr lang="ru-RU" dirty="0"/>
              <a:t> и </a:t>
            </a:r>
            <a:r>
              <a:rPr lang="ru-RU" b="1" dirty="0" err="1"/>
              <a:t>Docker-compose</a:t>
            </a:r>
            <a:r>
              <a:rPr lang="ru-RU" dirty="0"/>
              <a:t> для контейнеризации.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5D28433-D92F-421B-83E4-AE503632A7C7}"/>
              </a:ext>
            </a:extLst>
          </p:cNvPr>
          <p:cNvSpPr/>
          <p:nvPr/>
        </p:nvSpPr>
        <p:spPr>
          <a:xfrm>
            <a:off x="2334708" y="2617680"/>
            <a:ext cx="7889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313131"/>
                </a:solidFill>
                <a:effectLst/>
                <a:latin typeface="Open Sans"/>
              </a:rPr>
              <a:t> Для управления группой контейнеров используются инструменты</a:t>
            </a:r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59C1D3-A289-48C0-8A8D-64D5B7D8A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291" y="3315843"/>
            <a:ext cx="3092645" cy="13047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8D8C1B-638C-41A6-830D-286BDCAA2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352" y="3429000"/>
            <a:ext cx="3781496" cy="83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83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5957</Words>
  <Application>Microsoft Macintosh PowerPoint</Application>
  <PresentationFormat>Широкоэкранный</PresentationFormat>
  <Paragraphs>540</Paragraphs>
  <Slides>82</Slides>
  <Notes>12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82</vt:i4>
      </vt:variant>
    </vt:vector>
  </HeadingPairs>
  <TitlesOfParts>
    <vt:vector size="90" baseType="lpstr">
      <vt:lpstr>Arial</vt:lpstr>
      <vt:lpstr>Calibri</vt:lpstr>
      <vt:lpstr>Calibri Light</vt:lpstr>
      <vt:lpstr>inherit</vt:lpstr>
      <vt:lpstr>Mont</vt:lpstr>
      <vt:lpstr>Open Sans</vt:lpstr>
      <vt:lpstr>Тема Office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Владимирович Токарев</dc:creator>
  <cp:lastModifiedBy>Microsoft Office User</cp:lastModifiedBy>
  <cp:revision>30</cp:revision>
  <dcterms:created xsi:type="dcterms:W3CDTF">2023-02-27T08:01:02Z</dcterms:created>
  <dcterms:modified xsi:type="dcterms:W3CDTF">2023-05-18T09:43:01Z</dcterms:modified>
</cp:coreProperties>
</file>